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2"/>
  </p:notesMasterIdLst>
  <p:sldIdLst>
    <p:sldId id="256" r:id="rId2"/>
    <p:sldId id="284" r:id="rId3"/>
    <p:sldId id="282" r:id="rId4"/>
    <p:sldId id="283" r:id="rId5"/>
    <p:sldId id="279" r:id="rId6"/>
    <p:sldId id="285" r:id="rId7"/>
    <p:sldId id="286" r:id="rId8"/>
    <p:sldId id="287" r:id="rId9"/>
    <p:sldId id="272" r:id="rId10"/>
    <p:sldId id="280" r:id="rId11"/>
    <p:sldId id="288" r:id="rId12"/>
    <p:sldId id="289" r:id="rId13"/>
    <p:sldId id="290" r:id="rId14"/>
    <p:sldId id="291" r:id="rId15"/>
    <p:sldId id="257" r:id="rId16"/>
    <p:sldId id="271" r:id="rId17"/>
    <p:sldId id="274" r:id="rId18"/>
    <p:sldId id="293" r:id="rId19"/>
    <p:sldId id="276" r:id="rId20"/>
    <p:sldId id="277" r:id="rId21"/>
    <p:sldId id="275" r:id="rId22"/>
    <p:sldId id="292" r:id="rId23"/>
    <p:sldId id="303" r:id="rId24"/>
    <p:sldId id="294" r:id="rId25"/>
    <p:sldId id="302" r:id="rId26"/>
    <p:sldId id="304" r:id="rId27"/>
    <p:sldId id="305" r:id="rId28"/>
    <p:sldId id="306" r:id="rId29"/>
    <p:sldId id="307" r:id="rId30"/>
    <p:sldId id="308" r:id="rId31"/>
    <p:sldId id="309" r:id="rId32"/>
    <p:sldId id="310" r:id="rId33"/>
    <p:sldId id="311" r:id="rId34"/>
    <p:sldId id="312" r:id="rId35"/>
    <p:sldId id="313" r:id="rId36"/>
    <p:sldId id="314" r:id="rId37"/>
    <p:sldId id="315" r:id="rId38"/>
    <p:sldId id="297" r:id="rId39"/>
    <p:sldId id="298" r:id="rId40"/>
    <p:sldId id="270" r:id="rId41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ZEN202" initials="E" lastIdx="0" clrIdx="0">
    <p:extLst>
      <p:ext uri="{19B8F6BF-5375-455C-9EA6-DF929625EA0E}">
        <p15:presenceInfo xmlns:p15="http://schemas.microsoft.com/office/powerpoint/2012/main" userId="EZEN202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E8D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>
      <p:cViewPr varScale="1">
        <p:scale>
          <a:sx n="77" d="100"/>
          <a:sy n="77" d="100"/>
        </p:scale>
        <p:origin x="396" y="18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commentAuthors" Target="commentAuthor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768155-0574-4D11-8772-E54C44DCBD68}" type="datetimeFigureOut">
              <a:rPr lang="ko-KR" altLang="en-US" smtClean="0"/>
              <a:t>2023-05-09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6C7B16-F02B-43F1-B93B-D64CE6E649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94682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945408-050D-40DA-BD80-C4E95AAA6810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59264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5/9/2023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5/9/2023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5/9/2023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://192.168.0.14:8089/bowow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5.PNG"/><Relationship Id="rId7" Type="http://schemas.openxmlformats.org/officeDocument/2006/relationships/image" Target="../media/image2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4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5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01"/>
          <p:cNvGrpSpPr/>
          <p:nvPr/>
        </p:nvGrpSpPr>
        <p:grpSpPr>
          <a:xfrm>
            <a:off x="-9142859" y="-3771900"/>
            <a:ext cx="36571429" cy="17669129"/>
            <a:chOff x="-9000613" y="-5816330"/>
            <a:chExt cx="36571429" cy="23221239"/>
          </a:xfrm>
        </p:grpSpPr>
        <p:pic>
          <p:nvPicPr>
            <p:cNvPr id="12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000613" y="-5816330"/>
              <a:ext cx="36571429" cy="23221239"/>
            </a:xfrm>
            <a:prstGeom prst="rect">
              <a:avLst/>
            </a:prstGeom>
          </p:spPr>
        </p:pic>
        <p:pic>
          <p:nvPicPr>
            <p:cNvPr id="13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" y="92171"/>
              <a:ext cx="18285714" cy="12538037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2371428" y="5658155"/>
            <a:ext cx="13542857" cy="17543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3600" kern="0" spc="-100" dirty="0" smtClean="0">
                <a:solidFill>
                  <a:srgbClr val="000000"/>
                </a:solidFill>
                <a:latin typeface="S-Core Dream 3 Light" pitchFamily="34" charset="0"/>
              </a:rPr>
              <a:t>김소연</a:t>
            </a:r>
            <a:r>
              <a:rPr lang="en-US" altLang="ko-KR" sz="3600" kern="0" spc="-100" dirty="0" smtClean="0">
                <a:solidFill>
                  <a:srgbClr val="000000"/>
                </a:solidFill>
                <a:latin typeface="S-Core Dream 3 Light" pitchFamily="34" charset="0"/>
              </a:rPr>
              <a:t>, </a:t>
            </a:r>
            <a:r>
              <a:rPr lang="ko-KR" altLang="en-US" sz="3600" kern="0" spc="-100" dirty="0" err="1" smtClean="0">
                <a:solidFill>
                  <a:srgbClr val="000000"/>
                </a:solidFill>
                <a:latin typeface="S-Core Dream 3 Light" pitchFamily="34" charset="0"/>
              </a:rPr>
              <a:t>신치윤</a:t>
            </a:r>
            <a:r>
              <a:rPr lang="en-US" altLang="ko-KR" sz="3600" kern="0" spc="-100" dirty="0" smtClean="0">
                <a:solidFill>
                  <a:srgbClr val="000000"/>
                </a:solidFill>
                <a:latin typeface="S-Core Dream 3 Light" pitchFamily="34" charset="0"/>
              </a:rPr>
              <a:t>, </a:t>
            </a:r>
            <a:r>
              <a:rPr lang="ko-KR" altLang="en-US" sz="3600" kern="0" spc="-100" dirty="0" smtClean="0">
                <a:solidFill>
                  <a:srgbClr val="000000"/>
                </a:solidFill>
                <a:latin typeface="S-Core Dream 3 Light" pitchFamily="34" charset="0"/>
              </a:rPr>
              <a:t>유민상</a:t>
            </a:r>
            <a:endParaRPr lang="en-US" altLang="ko-KR" sz="3600" kern="0" spc="-100" dirty="0" smtClean="0">
              <a:solidFill>
                <a:srgbClr val="000000"/>
              </a:solidFill>
              <a:latin typeface="S-Core Dream 3 Light" pitchFamily="34" charset="0"/>
            </a:endParaRPr>
          </a:p>
          <a:p>
            <a:pPr algn="ctr"/>
            <a:endParaRPr lang="en-US" sz="3600" kern="0" spc="-100" dirty="0">
              <a:solidFill>
                <a:srgbClr val="000000"/>
              </a:solidFill>
              <a:latin typeface="S-Core Dream 3 Light" pitchFamily="34" charset="0"/>
            </a:endParaRPr>
          </a:p>
          <a:p>
            <a:pPr algn="ctr"/>
            <a:r>
              <a:rPr lang="en-US" sz="3600" kern="0" spc="-100" dirty="0" smtClean="0">
                <a:solidFill>
                  <a:srgbClr val="000000"/>
                </a:solidFill>
                <a:latin typeface="S-Core Dream 3 Light" pitchFamily="34" charset="0"/>
              </a:rPr>
              <a:t>2023</a:t>
            </a:r>
            <a:r>
              <a:rPr lang="ko-KR" altLang="en-US" sz="3600" kern="0" spc="-100" dirty="0" smtClean="0">
                <a:solidFill>
                  <a:srgbClr val="000000"/>
                </a:solidFill>
                <a:latin typeface="S-Core Dream 3 Light" pitchFamily="34" charset="0"/>
              </a:rPr>
              <a:t>년 </a:t>
            </a:r>
            <a:r>
              <a:rPr lang="en-US" altLang="ko-KR" sz="3600" kern="0" spc="-100" dirty="0" smtClean="0">
                <a:solidFill>
                  <a:srgbClr val="000000"/>
                </a:solidFill>
                <a:latin typeface="S-Core Dream 3 Light" pitchFamily="34" charset="0"/>
              </a:rPr>
              <a:t>05</a:t>
            </a:r>
            <a:r>
              <a:rPr lang="ko-KR" altLang="en-US" sz="3600" kern="0" spc="-100" dirty="0" smtClean="0">
                <a:solidFill>
                  <a:srgbClr val="000000"/>
                </a:solidFill>
                <a:latin typeface="S-Core Dream 3 Light" pitchFamily="34" charset="0"/>
              </a:rPr>
              <a:t>월 </a:t>
            </a:r>
            <a:r>
              <a:rPr lang="en-US" altLang="ko-KR" sz="3600" kern="0" spc="-100" dirty="0" smtClean="0">
                <a:solidFill>
                  <a:srgbClr val="000000"/>
                </a:solidFill>
                <a:latin typeface="S-Core Dream 3 Light" pitchFamily="34" charset="0"/>
              </a:rPr>
              <a:t>08</a:t>
            </a:r>
            <a:r>
              <a:rPr lang="ko-KR" altLang="en-US" sz="3600" kern="0" spc="-100" dirty="0" smtClean="0">
                <a:solidFill>
                  <a:srgbClr val="000000"/>
                </a:solidFill>
                <a:latin typeface="S-Core Dream 3 Light" pitchFamily="34" charset="0"/>
              </a:rPr>
              <a:t>일 </a:t>
            </a:r>
            <a:r>
              <a:rPr lang="en-US" altLang="ko-KR" sz="3600" kern="0" spc="-100" dirty="0" smtClean="0">
                <a:solidFill>
                  <a:srgbClr val="000000"/>
                </a:solidFill>
                <a:latin typeface="S-Core Dream 3 Light" pitchFamily="34" charset="0"/>
              </a:rPr>
              <a:t>(</a:t>
            </a:r>
            <a:r>
              <a:rPr lang="en-US" altLang="ko-KR" sz="3600" kern="0" spc="-100" dirty="0" err="1" smtClean="0">
                <a:solidFill>
                  <a:srgbClr val="000000"/>
                </a:solidFill>
                <a:latin typeface="S-Core Dream 3 Light" pitchFamily="34" charset="0"/>
              </a:rPr>
              <a:t>ppt</a:t>
            </a:r>
            <a:r>
              <a:rPr lang="ko-KR" altLang="en-US" sz="3600" kern="0" spc="-100" dirty="0" smtClean="0">
                <a:solidFill>
                  <a:srgbClr val="000000"/>
                </a:solidFill>
                <a:latin typeface="S-Core Dream 3 Light" pitchFamily="34" charset="0"/>
              </a:rPr>
              <a:t> </a:t>
            </a:r>
            <a:r>
              <a:rPr lang="ko-KR" altLang="en-US" sz="3600" kern="0" spc="-100" dirty="0" err="1" smtClean="0">
                <a:solidFill>
                  <a:srgbClr val="000000"/>
                </a:solidFill>
                <a:latin typeface="S-Core Dream 3 Light" pitchFamily="34" charset="0"/>
              </a:rPr>
              <a:t>제작중</a:t>
            </a:r>
            <a:r>
              <a:rPr lang="en-US" altLang="ko-KR" sz="3600" kern="0" spc="-100" dirty="0" smtClean="0">
                <a:solidFill>
                  <a:srgbClr val="000000"/>
                </a:solidFill>
                <a:latin typeface="S-Core Dream 3 Light" pitchFamily="34" charset="0"/>
              </a:rPr>
              <a:t>)</a:t>
            </a:r>
            <a:endParaRPr 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2023484"/>
            <a:ext cx="7212698" cy="3238095"/>
          </a:xfrm>
          <a:prstGeom prst="rect">
            <a:avLst/>
          </a:prstGeom>
        </p:spPr>
      </p:pic>
      <p:grpSp>
        <p:nvGrpSpPr>
          <p:cNvPr id="14" name="그룹 1006"/>
          <p:cNvGrpSpPr/>
          <p:nvPr/>
        </p:nvGrpSpPr>
        <p:grpSpPr>
          <a:xfrm>
            <a:off x="690027" y="9259754"/>
            <a:ext cx="16923687" cy="24898"/>
            <a:chOff x="690027" y="9259754"/>
            <a:chExt cx="16923687" cy="24898"/>
          </a:xfrm>
        </p:grpSpPr>
        <p:pic>
          <p:nvPicPr>
            <p:cNvPr id="15" name="Object 1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90027" y="9259754"/>
              <a:ext cx="16923687" cy="24898"/>
            </a:xfrm>
            <a:prstGeom prst="rect">
              <a:avLst/>
            </a:prstGeom>
          </p:spPr>
        </p:pic>
      </p:grpSp>
      <p:pic>
        <p:nvPicPr>
          <p:cNvPr id="16" name="그림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8489" y="9353816"/>
            <a:ext cx="1824025" cy="818884"/>
          </a:xfrm>
          <a:prstGeom prst="rect">
            <a:avLst/>
          </a:prstGeom>
        </p:spPr>
      </p:pic>
      <p:sp>
        <p:nvSpPr>
          <p:cNvPr id="17" name="Object 44"/>
          <p:cNvSpPr txBox="1"/>
          <p:nvPr/>
        </p:nvSpPr>
        <p:spPr>
          <a:xfrm>
            <a:off x="711111" y="9669283"/>
            <a:ext cx="3633333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300" dirty="0" smtClean="0">
                <a:solidFill>
                  <a:srgbClr val="BE8D6E"/>
                </a:solidFill>
                <a:latin typeface="DynaPuff Regular" pitchFamily="2" charset="0"/>
                <a:ea typeface="DynaPuff Regular" pitchFamily="2" charset="0"/>
                <a:cs typeface="S-Core Dream 3 Light" pitchFamily="34" charset="0"/>
              </a:rPr>
              <a:t>About BOWOW</a:t>
            </a:r>
            <a:endParaRPr lang="en-US" dirty="0">
              <a:solidFill>
                <a:srgbClr val="BE8D6E"/>
              </a:solidFill>
              <a:latin typeface="DynaPuff Regular" pitchFamily="2" charset="0"/>
              <a:ea typeface="DynaPuff Regular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bject 21"/>
          <p:cNvSpPr txBox="1"/>
          <p:nvPr/>
        </p:nvSpPr>
        <p:spPr>
          <a:xfrm>
            <a:off x="16772029" y="601747"/>
            <a:ext cx="832162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300" kern="0" spc="-100" dirty="0" smtClean="0">
                <a:solidFill>
                  <a:srgbClr val="BE8D6E"/>
                </a:solidFill>
                <a:latin typeface="S-Core Dream 3 Light" pitchFamily="34" charset="0"/>
                <a:cs typeface="S-Core Dream 3 Light" pitchFamily="34" charset="0"/>
              </a:rPr>
              <a:t>01</a:t>
            </a:r>
            <a:endParaRPr lang="en-US" dirty="0">
              <a:solidFill>
                <a:srgbClr val="BE8D6E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771292" y="161011"/>
            <a:ext cx="66013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5. Gantt Chart</a:t>
            </a:r>
            <a:r>
              <a:rPr lang="ko-KR" altLang="en-US" sz="2800" b="1" dirty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이용한 일정 관리</a:t>
            </a:r>
          </a:p>
        </p:txBody>
      </p:sp>
      <p:grpSp>
        <p:nvGrpSpPr>
          <p:cNvPr id="13" name="그룹 1006"/>
          <p:cNvGrpSpPr/>
          <p:nvPr/>
        </p:nvGrpSpPr>
        <p:grpSpPr>
          <a:xfrm>
            <a:off x="690027" y="9259754"/>
            <a:ext cx="16923687" cy="24898"/>
            <a:chOff x="690027" y="9259754"/>
            <a:chExt cx="16923687" cy="24898"/>
          </a:xfrm>
        </p:grpSpPr>
        <p:pic>
          <p:nvPicPr>
            <p:cNvPr id="14" name="Object 1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0027" y="9259754"/>
              <a:ext cx="16923687" cy="24898"/>
            </a:xfrm>
            <a:prstGeom prst="rect">
              <a:avLst/>
            </a:prstGeom>
          </p:spPr>
        </p:pic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8489" y="9353816"/>
            <a:ext cx="1824025" cy="818884"/>
          </a:xfrm>
          <a:prstGeom prst="rect">
            <a:avLst/>
          </a:prstGeom>
        </p:spPr>
      </p:pic>
      <p:sp>
        <p:nvSpPr>
          <p:cNvPr id="16" name="Object 44"/>
          <p:cNvSpPr txBox="1"/>
          <p:nvPr/>
        </p:nvSpPr>
        <p:spPr>
          <a:xfrm>
            <a:off x="711111" y="9669283"/>
            <a:ext cx="3633333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300" dirty="0" smtClean="0">
                <a:solidFill>
                  <a:srgbClr val="BE8D6E"/>
                </a:solidFill>
                <a:latin typeface="DynaPuff Regular" pitchFamily="2" charset="0"/>
                <a:ea typeface="DynaPuff Regular" pitchFamily="2" charset="0"/>
                <a:cs typeface="S-Core Dream 3 Light" pitchFamily="34" charset="0"/>
              </a:rPr>
              <a:t>About BOWOW</a:t>
            </a:r>
            <a:endParaRPr lang="en-US" dirty="0">
              <a:solidFill>
                <a:srgbClr val="BE8D6E"/>
              </a:solidFill>
              <a:latin typeface="DynaPuff Regular" pitchFamily="2" charset="0"/>
              <a:ea typeface="DynaPuff Regular" pitchFamily="2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391400" y="3467100"/>
            <a:ext cx="1675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간트차트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스샷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96919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3097317" y="1728233"/>
            <a:ext cx="2417616" cy="1424513"/>
          </a:xfrm>
          <a:prstGeom prst="roundRect">
            <a:avLst/>
          </a:prstGeom>
          <a:solidFill>
            <a:srgbClr val="BE8D6E"/>
          </a:solidFill>
          <a:ln>
            <a:solidFill>
              <a:srgbClr val="BE8D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100" b="1" dirty="0">
                <a:solidFill>
                  <a:schemeClr val="bg1"/>
                </a:solidFill>
                <a:latin typeface="Segoe UI Black" panose="020B0A02040204020203" pitchFamily="34" charset="0"/>
                <a:ea typeface="다음_SemiBold" panose="02000700060000000000" pitchFamily="2" charset="-127"/>
                <a:cs typeface="Segoe UI Black" panose="020B0A02040204020203" pitchFamily="34" charset="0"/>
              </a:rPr>
              <a:t>비회원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097317" y="3366262"/>
            <a:ext cx="30243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rgbClr val="464646"/>
                </a:solidFill>
              </a:rPr>
              <a:t>∙ </a:t>
            </a:r>
            <a:r>
              <a:rPr lang="ko-KR" altLang="en-US" sz="2400" b="1" dirty="0">
                <a:solidFill>
                  <a:srgbClr val="464646"/>
                </a:solidFill>
                <a:ea typeface="한컴 윤고딕 230" panose="02020603020101020101" pitchFamily="18" charset="-127"/>
              </a:rPr>
              <a:t>상품 </a:t>
            </a:r>
            <a:r>
              <a:rPr lang="ko-KR" altLang="en-US" sz="2400" b="1" dirty="0" smtClean="0">
                <a:solidFill>
                  <a:srgbClr val="464646"/>
                </a:solidFill>
                <a:ea typeface="한컴 윤고딕 230" panose="02020603020101020101" pitchFamily="18" charset="-127"/>
              </a:rPr>
              <a:t>검색</a:t>
            </a:r>
            <a:r>
              <a:rPr lang="en-US" altLang="ko-KR" sz="2400" b="1" dirty="0" smtClean="0">
                <a:solidFill>
                  <a:srgbClr val="464646"/>
                </a:solidFill>
                <a:ea typeface="한컴 윤고딕 230" panose="02020603020101020101" pitchFamily="18" charset="-127"/>
              </a:rPr>
              <a:t>, </a:t>
            </a:r>
            <a:r>
              <a:rPr lang="ko-KR" altLang="en-US" sz="2400" b="1" dirty="0" smtClean="0">
                <a:solidFill>
                  <a:srgbClr val="464646"/>
                </a:solidFill>
                <a:ea typeface="한컴 윤고딕 230" panose="02020603020101020101" pitchFamily="18" charset="-127"/>
              </a:rPr>
              <a:t>조회</a:t>
            </a:r>
            <a:endParaRPr lang="en-US" altLang="ko-KR" sz="2400" b="1" dirty="0">
              <a:solidFill>
                <a:srgbClr val="464646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r>
              <a:rPr lang="ko-KR" altLang="en-US" sz="2400" b="1" dirty="0">
                <a:solidFill>
                  <a:srgbClr val="464646"/>
                </a:solidFill>
              </a:rPr>
              <a:t>∙ </a:t>
            </a:r>
            <a:r>
              <a:rPr lang="ko-KR" altLang="en-US" sz="2400" b="1" dirty="0">
                <a:solidFill>
                  <a:srgbClr val="464646"/>
                </a:solidFill>
                <a:ea typeface="한컴 윤고딕 230" panose="02020603020101020101" pitchFamily="18" charset="-127"/>
              </a:rPr>
              <a:t>게시판 </a:t>
            </a:r>
            <a:r>
              <a:rPr lang="ko-KR" altLang="en-US" sz="2400" b="1" dirty="0" smtClean="0">
                <a:solidFill>
                  <a:srgbClr val="464646"/>
                </a:solidFill>
                <a:ea typeface="한컴 윤고딕 230" panose="02020603020101020101" pitchFamily="18" charset="-127"/>
              </a:rPr>
              <a:t>조회</a:t>
            </a:r>
            <a:endParaRPr lang="en-US" altLang="ko-KR" sz="2400" b="1" dirty="0">
              <a:solidFill>
                <a:srgbClr val="464646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sp>
        <p:nvSpPr>
          <p:cNvPr id="15" name="오른쪽 화살표 14"/>
          <p:cNvSpPr/>
          <p:nvPr/>
        </p:nvSpPr>
        <p:spPr>
          <a:xfrm>
            <a:off x="6119664" y="2005948"/>
            <a:ext cx="1945935" cy="690833"/>
          </a:xfrm>
          <a:prstGeom prst="rightArrow">
            <a:avLst/>
          </a:prstGeom>
          <a:solidFill>
            <a:srgbClr val="CDC1B6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7" name="TextBox 26"/>
          <p:cNvSpPr txBox="1"/>
          <p:nvPr/>
        </p:nvSpPr>
        <p:spPr>
          <a:xfrm>
            <a:off x="2771292" y="161010"/>
            <a:ext cx="334837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700" b="1" dirty="0">
                <a:solidFill>
                  <a:srgbClr val="756B5F"/>
                </a:solidFill>
              </a:rPr>
              <a:t>6.  </a:t>
            </a:r>
            <a:r>
              <a:rPr lang="ko-KR" altLang="en-US" sz="2700" b="1" dirty="0">
                <a:solidFill>
                  <a:srgbClr val="756B5F"/>
                </a:solidFill>
              </a:rPr>
              <a:t>요구사항 분석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2987318" y="931033"/>
            <a:ext cx="2435282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28625" indent="-428625">
              <a:buFont typeface="Wingdings" panose="05000000000000000000" pitchFamily="2" charset="2"/>
              <a:buChar char="§"/>
            </a:pPr>
            <a:r>
              <a:rPr lang="ko-KR" altLang="en-US" sz="2700" dirty="0"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이용자 권한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003365" y="5382271"/>
            <a:ext cx="9787706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600"/>
              </a:lnSpc>
            </a:pPr>
            <a:r>
              <a:rPr lang="ko-KR" altLang="en-US" sz="2400" dirty="0">
                <a:solidFill>
                  <a:schemeClr val="accent6">
                    <a:lumMod val="50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용어정리</a:t>
            </a:r>
          </a:p>
          <a:p>
            <a:pPr marL="428625" indent="-428625">
              <a:lnSpc>
                <a:spcPts val="3600"/>
              </a:lnSpc>
              <a:buFontTx/>
              <a:buChar char="-"/>
            </a:pPr>
            <a:r>
              <a:rPr lang="ko-KR" altLang="en-US" sz="2400" dirty="0">
                <a:solidFill>
                  <a:schemeClr val="accent6">
                    <a:lumMod val="50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비회원 </a:t>
            </a:r>
            <a:r>
              <a:rPr lang="en-US" altLang="ko-KR" sz="2400" dirty="0">
                <a:solidFill>
                  <a:schemeClr val="accent6">
                    <a:lumMod val="50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: </a:t>
            </a:r>
            <a:r>
              <a:rPr lang="ko-KR" altLang="en-US" sz="2400" dirty="0">
                <a:solidFill>
                  <a:schemeClr val="accent6">
                    <a:lumMod val="50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회원가입 절차를 거치지 않고 사이트를 이용하는 자</a:t>
            </a:r>
            <a:endParaRPr lang="en-US" altLang="ko-KR" sz="2400" dirty="0">
              <a:solidFill>
                <a:schemeClr val="accent6">
                  <a:lumMod val="50000"/>
                </a:schemeClr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pPr marL="428625" indent="-428625">
              <a:lnSpc>
                <a:spcPts val="3600"/>
              </a:lnSpc>
              <a:buFontTx/>
              <a:buChar char="-"/>
            </a:pPr>
            <a:r>
              <a:rPr lang="ko-KR" altLang="en-US" sz="2400" dirty="0">
                <a:solidFill>
                  <a:schemeClr val="accent6">
                    <a:lumMod val="50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관리자 </a:t>
            </a:r>
            <a:r>
              <a:rPr lang="en-US" altLang="ko-KR" sz="2400" dirty="0">
                <a:solidFill>
                  <a:schemeClr val="accent6">
                    <a:lumMod val="50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: </a:t>
            </a:r>
            <a:r>
              <a:rPr lang="ko-KR" altLang="en-US" sz="2400" dirty="0">
                <a:solidFill>
                  <a:schemeClr val="accent6">
                    <a:lumMod val="50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관리자 권한으로 상품 관리 및 게시판 관리하는 자</a:t>
            </a:r>
            <a:endParaRPr lang="en-US" altLang="ko-KR" sz="2400" dirty="0">
              <a:solidFill>
                <a:schemeClr val="accent6">
                  <a:lumMod val="50000"/>
                </a:schemeClr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pPr marL="428625" indent="-428625">
              <a:lnSpc>
                <a:spcPts val="3600"/>
              </a:lnSpc>
              <a:buFontTx/>
              <a:buChar char="-"/>
            </a:pPr>
            <a:r>
              <a:rPr lang="ko-KR" altLang="en-US" sz="2400" dirty="0">
                <a:solidFill>
                  <a:schemeClr val="accent6">
                    <a:lumMod val="50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회원 </a:t>
            </a:r>
            <a:r>
              <a:rPr lang="en-US" altLang="ko-KR" sz="2400" dirty="0">
                <a:solidFill>
                  <a:schemeClr val="accent6">
                    <a:lumMod val="50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: </a:t>
            </a:r>
            <a:r>
              <a:rPr lang="ko-KR" altLang="en-US" sz="2400" dirty="0">
                <a:solidFill>
                  <a:schemeClr val="accent6">
                    <a:lumMod val="50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사이트 내에서 회원가입 절차를 거쳐 가입한 이용자로</a:t>
            </a:r>
            <a:r>
              <a:rPr lang="en-US" altLang="ko-KR" sz="2400" dirty="0">
                <a:solidFill>
                  <a:schemeClr val="accent6">
                    <a:lumMod val="50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, </a:t>
            </a:r>
            <a:r>
              <a:rPr lang="ko-KR" altLang="en-US" sz="2400" dirty="0">
                <a:solidFill>
                  <a:schemeClr val="accent6">
                    <a:lumMod val="50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관리자 기능을 제외하고는 사이트 기능을 자유롭게 이용 가능하다</a:t>
            </a:r>
            <a:r>
              <a:rPr lang="en-US" altLang="ko-KR" sz="2400" dirty="0">
                <a:solidFill>
                  <a:schemeClr val="accent6">
                    <a:lumMod val="50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.</a:t>
            </a:r>
          </a:p>
        </p:txBody>
      </p:sp>
      <p:sp>
        <p:nvSpPr>
          <p:cNvPr id="30" name="모서리가 둥근 직사각형 29"/>
          <p:cNvSpPr/>
          <p:nvPr/>
        </p:nvSpPr>
        <p:spPr>
          <a:xfrm>
            <a:off x="8760326" y="1728233"/>
            <a:ext cx="2417616" cy="1424513"/>
          </a:xfrm>
          <a:prstGeom prst="roundRect">
            <a:avLst/>
          </a:prstGeom>
          <a:solidFill>
            <a:srgbClr val="BE8D6E"/>
          </a:solidFill>
          <a:ln>
            <a:solidFill>
              <a:srgbClr val="BE8D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100" b="1" dirty="0">
                <a:solidFill>
                  <a:schemeClr val="bg1"/>
                </a:solidFill>
                <a:latin typeface="Segoe UI Black" panose="020B0A02040204020203" pitchFamily="34" charset="0"/>
                <a:ea typeface="다음_SemiBold" panose="02000700060000000000" pitchFamily="2" charset="-127"/>
                <a:cs typeface="Segoe UI Black" panose="020B0A02040204020203" pitchFamily="34" charset="0"/>
              </a:rPr>
              <a:t>회원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8760326" y="3370739"/>
            <a:ext cx="302433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rgbClr val="464646"/>
                </a:solidFill>
              </a:rPr>
              <a:t>∙ </a:t>
            </a:r>
            <a:r>
              <a:rPr lang="ko-KR" altLang="en-US" sz="2400" b="1" dirty="0">
                <a:solidFill>
                  <a:srgbClr val="464646"/>
                </a:solidFill>
                <a:ea typeface="한컴 윤고딕 230" panose="02020603020101020101" pitchFamily="18" charset="-127"/>
              </a:rPr>
              <a:t>장바구니 이용</a:t>
            </a:r>
            <a:endParaRPr lang="en-US" altLang="ko-KR" sz="2400" b="1" dirty="0">
              <a:solidFill>
                <a:srgbClr val="464646"/>
              </a:solidFill>
              <a:ea typeface="한컴 윤고딕 230" panose="02020603020101020101" pitchFamily="18" charset="-127"/>
            </a:endParaRPr>
          </a:p>
          <a:p>
            <a:r>
              <a:rPr lang="ko-KR" altLang="en-US" sz="2400" b="1" dirty="0">
                <a:solidFill>
                  <a:srgbClr val="464646"/>
                </a:solidFill>
              </a:rPr>
              <a:t>∙ </a:t>
            </a:r>
            <a:r>
              <a:rPr lang="ko-KR" altLang="en-US" sz="2400" b="1" dirty="0">
                <a:solidFill>
                  <a:srgbClr val="464646"/>
                </a:solidFill>
                <a:ea typeface="한컴 윤고딕 230" panose="02020603020101020101" pitchFamily="18" charset="-127"/>
              </a:rPr>
              <a:t>상품 주문</a:t>
            </a:r>
            <a:endParaRPr lang="en-US" altLang="ko-KR" sz="2400" b="1" dirty="0">
              <a:solidFill>
                <a:srgbClr val="464646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r>
              <a:rPr lang="ko-KR" altLang="en-US" sz="2400" b="1" dirty="0">
                <a:solidFill>
                  <a:srgbClr val="464646"/>
                </a:solidFill>
              </a:rPr>
              <a:t>∙ </a:t>
            </a:r>
            <a:r>
              <a:rPr lang="en-US" altLang="ko-KR" sz="2400" b="1" dirty="0" smtClean="0">
                <a:solidFill>
                  <a:srgbClr val="464646"/>
                </a:solidFill>
              </a:rPr>
              <a:t>QNA</a:t>
            </a:r>
            <a:r>
              <a:rPr lang="en-US" altLang="ko-KR" sz="2400" b="1" dirty="0" smtClean="0">
                <a:solidFill>
                  <a:srgbClr val="464646"/>
                </a:solidFill>
                <a:ea typeface="한컴 윤고딕 230" panose="02020603020101020101" pitchFamily="18" charset="-127"/>
              </a:rPr>
              <a:t> </a:t>
            </a:r>
            <a:r>
              <a:rPr lang="ko-KR" altLang="en-US" sz="2400" b="1" dirty="0" smtClean="0">
                <a:solidFill>
                  <a:srgbClr val="464646"/>
                </a:solidFill>
                <a:ea typeface="한컴 윤고딕 230" panose="02020603020101020101" pitchFamily="18" charset="-127"/>
              </a:rPr>
              <a:t>질문 </a:t>
            </a:r>
            <a:endParaRPr lang="en-US" altLang="ko-KR" sz="2400" b="1" dirty="0">
              <a:solidFill>
                <a:srgbClr val="464646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r>
              <a:rPr lang="ko-KR" altLang="en-US" sz="2400" b="1" dirty="0">
                <a:solidFill>
                  <a:srgbClr val="464646"/>
                </a:solidFill>
              </a:rPr>
              <a:t>∙ </a:t>
            </a:r>
            <a:r>
              <a:rPr lang="en-US" altLang="ko-KR" sz="2400" b="1" dirty="0">
                <a:solidFill>
                  <a:srgbClr val="464646"/>
                </a:solidFill>
                <a:ea typeface="한컴 윤고딕 230" panose="02020603020101020101" pitchFamily="18" charset="-127"/>
              </a:rPr>
              <a:t>1:1 </a:t>
            </a:r>
            <a:r>
              <a:rPr lang="ko-KR" altLang="en-US" sz="2400" b="1" dirty="0">
                <a:solidFill>
                  <a:srgbClr val="464646"/>
                </a:solidFill>
                <a:ea typeface="한컴 윤고딕 230" panose="02020603020101020101" pitchFamily="18" charset="-127"/>
              </a:rPr>
              <a:t>문의</a:t>
            </a:r>
            <a:endParaRPr lang="en-US" altLang="ko-KR" sz="2400" b="1" dirty="0">
              <a:solidFill>
                <a:srgbClr val="464646"/>
              </a:solidFill>
              <a:ea typeface="한컴 윤고딕 230" panose="02020603020101020101" pitchFamily="18" charset="-127"/>
            </a:endParaRPr>
          </a:p>
          <a:p>
            <a:r>
              <a:rPr lang="ko-KR" altLang="en-US" sz="2400" b="1" dirty="0">
                <a:solidFill>
                  <a:srgbClr val="464646"/>
                </a:solidFill>
              </a:rPr>
              <a:t>∙ </a:t>
            </a:r>
            <a:r>
              <a:rPr lang="ko-KR" altLang="en-US" sz="2400" b="1" dirty="0">
                <a:solidFill>
                  <a:srgbClr val="464646"/>
                </a:solidFill>
                <a:ea typeface="한컴 윤고딕 230" panose="02020603020101020101" pitchFamily="18" charset="-127"/>
              </a:rPr>
              <a:t>리뷰 작성</a:t>
            </a:r>
            <a:endParaRPr lang="en-US" altLang="ko-KR" sz="2400" b="1" dirty="0">
              <a:solidFill>
                <a:srgbClr val="464646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3097317" y="4647155"/>
            <a:ext cx="2417616" cy="1424513"/>
          </a:xfrm>
          <a:prstGeom prst="roundRect">
            <a:avLst/>
          </a:prstGeom>
          <a:solidFill>
            <a:srgbClr val="BE8D6E"/>
          </a:solidFill>
          <a:ln>
            <a:solidFill>
              <a:srgbClr val="BE8D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100" b="1" dirty="0">
                <a:solidFill>
                  <a:schemeClr val="bg1"/>
                </a:solidFill>
                <a:latin typeface="Segoe UI Black" panose="020B0A02040204020203" pitchFamily="34" charset="0"/>
                <a:ea typeface="다음_SemiBold" panose="02000700060000000000" pitchFamily="2" charset="-127"/>
                <a:cs typeface="Segoe UI Black" panose="020B0A02040204020203" pitchFamily="34" charset="0"/>
              </a:rPr>
              <a:t>관리자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3097317" y="6331633"/>
            <a:ext cx="30243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rgbClr val="464646"/>
                </a:solidFill>
              </a:rPr>
              <a:t>∙ </a:t>
            </a:r>
            <a:r>
              <a:rPr lang="ko-KR" altLang="en-US" sz="2400" b="1" dirty="0">
                <a:solidFill>
                  <a:srgbClr val="464646"/>
                </a:solidFill>
                <a:ea typeface="한컴 윤고딕 230" panose="02020603020101020101" pitchFamily="18" charset="-127"/>
              </a:rPr>
              <a:t>상품 관리</a:t>
            </a:r>
            <a:endParaRPr lang="en-US" altLang="ko-KR" sz="2400" b="1" dirty="0">
              <a:solidFill>
                <a:srgbClr val="464646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r>
              <a:rPr lang="ko-KR" altLang="en-US" sz="2400" b="1" dirty="0">
                <a:solidFill>
                  <a:srgbClr val="464646"/>
                </a:solidFill>
              </a:rPr>
              <a:t>∙ </a:t>
            </a:r>
            <a:r>
              <a:rPr lang="ko-KR" altLang="en-US" sz="2400" b="1" dirty="0">
                <a:solidFill>
                  <a:srgbClr val="464646"/>
                </a:solidFill>
                <a:ea typeface="한컴 윤고딕 230" panose="02020603020101020101" pitchFamily="18" charset="-127"/>
              </a:rPr>
              <a:t>게시판 관리</a:t>
            </a:r>
            <a:endParaRPr lang="en-US" altLang="ko-KR" sz="2400" b="1" dirty="0">
              <a:solidFill>
                <a:srgbClr val="464646"/>
              </a:solidFill>
              <a:ea typeface="한컴 윤고딕 230" panose="02020603020101020101" pitchFamily="18" charset="-127"/>
            </a:endParaRPr>
          </a:p>
          <a:p>
            <a:r>
              <a:rPr lang="ko-KR" altLang="en-US" sz="2400" b="1" dirty="0">
                <a:solidFill>
                  <a:srgbClr val="464646"/>
                </a:solidFill>
              </a:rPr>
              <a:t>∙ </a:t>
            </a:r>
            <a:r>
              <a:rPr lang="ko-KR" altLang="en-US" sz="2400" b="1" dirty="0">
                <a:solidFill>
                  <a:srgbClr val="464646"/>
                </a:solidFill>
                <a:ea typeface="한컴 윤고딕 230" panose="02020603020101020101" pitchFamily="18" charset="-127"/>
              </a:rPr>
              <a:t>매출 관리</a:t>
            </a:r>
            <a:endParaRPr lang="en-US" altLang="ko-KR" sz="2400" b="1" dirty="0">
              <a:solidFill>
                <a:srgbClr val="464646"/>
              </a:solidFill>
              <a:ea typeface="한컴 윤고딕 230" panose="02020603020101020101" pitchFamily="18" charset="-127"/>
            </a:endParaRPr>
          </a:p>
        </p:txBody>
      </p:sp>
      <p:grpSp>
        <p:nvGrpSpPr>
          <p:cNvPr id="13" name="그룹 1006"/>
          <p:cNvGrpSpPr/>
          <p:nvPr/>
        </p:nvGrpSpPr>
        <p:grpSpPr>
          <a:xfrm>
            <a:off x="690027" y="9259754"/>
            <a:ext cx="16923687" cy="24898"/>
            <a:chOff x="690027" y="9259754"/>
            <a:chExt cx="16923687" cy="24898"/>
          </a:xfrm>
        </p:grpSpPr>
        <p:pic>
          <p:nvPicPr>
            <p:cNvPr id="14" name="Object 1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0027" y="9259754"/>
              <a:ext cx="16923687" cy="24898"/>
            </a:xfrm>
            <a:prstGeom prst="rect">
              <a:avLst/>
            </a:prstGeom>
          </p:spPr>
        </p:pic>
      </p:grpSp>
      <p:pic>
        <p:nvPicPr>
          <p:cNvPr id="16" name="그림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8489" y="9353816"/>
            <a:ext cx="1824025" cy="818884"/>
          </a:xfrm>
          <a:prstGeom prst="rect">
            <a:avLst/>
          </a:prstGeom>
        </p:spPr>
      </p:pic>
      <p:sp>
        <p:nvSpPr>
          <p:cNvPr id="17" name="Object 44"/>
          <p:cNvSpPr txBox="1"/>
          <p:nvPr/>
        </p:nvSpPr>
        <p:spPr>
          <a:xfrm>
            <a:off x="711111" y="9669283"/>
            <a:ext cx="3633333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300" dirty="0" smtClean="0">
                <a:solidFill>
                  <a:srgbClr val="BE8D6E"/>
                </a:solidFill>
                <a:latin typeface="DynaPuff Regular" pitchFamily="2" charset="0"/>
                <a:ea typeface="DynaPuff Regular" pitchFamily="2" charset="0"/>
                <a:cs typeface="S-Core Dream 3 Light" pitchFamily="34" charset="0"/>
              </a:rPr>
              <a:t>About BOWOW</a:t>
            </a:r>
            <a:endParaRPr lang="en-US" dirty="0">
              <a:solidFill>
                <a:srgbClr val="BE8D6E"/>
              </a:solidFill>
              <a:latin typeface="DynaPuff Regular" pitchFamily="2" charset="0"/>
              <a:ea typeface="DynaPuff Regula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0372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2" name="그림 35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8489" y="9353816"/>
            <a:ext cx="1824025" cy="818884"/>
          </a:xfrm>
          <a:prstGeom prst="rect">
            <a:avLst/>
          </a:prstGeom>
        </p:spPr>
      </p:pic>
      <p:cxnSp>
        <p:nvCxnSpPr>
          <p:cNvPr id="347" name="직선 연결선 346"/>
          <p:cNvCxnSpPr>
            <a:endCxn id="180" idx="6"/>
          </p:cNvCxnSpPr>
          <p:nvPr/>
        </p:nvCxnSpPr>
        <p:spPr>
          <a:xfrm flipH="1" flipV="1">
            <a:off x="7484440" y="3717118"/>
            <a:ext cx="9642178" cy="83889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5" name="직선 연결선 324"/>
          <p:cNvCxnSpPr/>
          <p:nvPr/>
        </p:nvCxnSpPr>
        <p:spPr>
          <a:xfrm flipH="1">
            <a:off x="8915246" y="4561847"/>
            <a:ext cx="8211372" cy="61869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4" name="직선 연결선 303"/>
          <p:cNvCxnSpPr/>
          <p:nvPr/>
        </p:nvCxnSpPr>
        <p:spPr>
          <a:xfrm flipH="1">
            <a:off x="15265416" y="4556018"/>
            <a:ext cx="1866753" cy="269738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9" name="직선 연결선 298"/>
          <p:cNvCxnSpPr/>
          <p:nvPr/>
        </p:nvCxnSpPr>
        <p:spPr>
          <a:xfrm>
            <a:off x="2357349" y="6888741"/>
            <a:ext cx="5370077" cy="31492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직선 연결선 276"/>
          <p:cNvCxnSpPr>
            <a:endCxn id="270" idx="2"/>
          </p:cNvCxnSpPr>
          <p:nvPr/>
        </p:nvCxnSpPr>
        <p:spPr>
          <a:xfrm flipV="1">
            <a:off x="2338393" y="5295900"/>
            <a:ext cx="8114447" cy="161588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직선 연결선 274"/>
          <p:cNvCxnSpPr>
            <a:endCxn id="249" idx="2"/>
          </p:cNvCxnSpPr>
          <p:nvPr/>
        </p:nvCxnSpPr>
        <p:spPr>
          <a:xfrm flipV="1">
            <a:off x="2365371" y="5260763"/>
            <a:ext cx="5497424" cy="162798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4" name="직선 연결선 363"/>
          <p:cNvCxnSpPr/>
          <p:nvPr/>
        </p:nvCxnSpPr>
        <p:spPr>
          <a:xfrm flipV="1">
            <a:off x="2365371" y="3737364"/>
            <a:ext cx="8226429" cy="315137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직선 연결선 254"/>
          <p:cNvCxnSpPr/>
          <p:nvPr/>
        </p:nvCxnSpPr>
        <p:spPr>
          <a:xfrm flipV="1">
            <a:off x="2338393" y="3831996"/>
            <a:ext cx="7262203" cy="306415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직선 연결선 229"/>
          <p:cNvCxnSpPr>
            <a:endCxn id="181" idx="2"/>
          </p:cNvCxnSpPr>
          <p:nvPr/>
        </p:nvCxnSpPr>
        <p:spPr>
          <a:xfrm>
            <a:off x="2527777" y="1840586"/>
            <a:ext cx="5100205" cy="152728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직선 연결선 235"/>
          <p:cNvCxnSpPr>
            <a:endCxn id="182" idx="2"/>
          </p:cNvCxnSpPr>
          <p:nvPr/>
        </p:nvCxnSpPr>
        <p:spPr>
          <a:xfrm>
            <a:off x="2527777" y="1840586"/>
            <a:ext cx="5098418" cy="216214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9" name="직선 연결선 348"/>
          <p:cNvCxnSpPr/>
          <p:nvPr/>
        </p:nvCxnSpPr>
        <p:spPr>
          <a:xfrm>
            <a:off x="2532322" y="1847237"/>
            <a:ext cx="3875030" cy="189012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3" name="직선 연결선 322"/>
          <p:cNvCxnSpPr>
            <a:endCxn id="274" idx="2"/>
          </p:cNvCxnSpPr>
          <p:nvPr/>
        </p:nvCxnSpPr>
        <p:spPr>
          <a:xfrm flipV="1">
            <a:off x="2359634" y="4715940"/>
            <a:ext cx="1159078" cy="217302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5" name="직선 연결선 994"/>
          <p:cNvCxnSpPr/>
          <p:nvPr/>
        </p:nvCxnSpPr>
        <p:spPr>
          <a:xfrm flipV="1">
            <a:off x="2527777" y="1390276"/>
            <a:ext cx="829560" cy="45031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3" name="직선 연결선 302"/>
          <p:cNvCxnSpPr>
            <a:endCxn id="233" idx="2"/>
          </p:cNvCxnSpPr>
          <p:nvPr/>
        </p:nvCxnSpPr>
        <p:spPr>
          <a:xfrm>
            <a:off x="2527777" y="1840586"/>
            <a:ext cx="1473616" cy="27646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" name="직선 연결선 307"/>
          <p:cNvCxnSpPr>
            <a:endCxn id="208" idx="2"/>
          </p:cNvCxnSpPr>
          <p:nvPr/>
        </p:nvCxnSpPr>
        <p:spPr>
          <a:xfrm>
            <a:off x="2527777" y="1838358"/>
            <a:ext cx="1702804" cy="88859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4" name="직선 연결선 1013"/>
          <p:cNvCxnSpPr>
            <a:endCxn id="233" idx="2"/>
          </p:cNvCxnSpPr>
          <p:nvPr/>
        </p:nvCxnSpPr>
        <p:spPr>
          <a:xfrm flipV="1">
            <a:off x="2346993" y="2117053"/>
            <a:ext cx="1654400" cy="480191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직선 연결선 312"/>
          <p:cNvCxnSpPr>
            <a:endCxn id="208" idx="2"/>
          </p:cNvCxnSpPr>
          <p:nvPr/>
        </p:nvCxnSpPr>
        <p:spPr>
          <a:xfrm flipV="1">
            <a:off x="2349950" y="2726949"/>
            <a:ext cx="1880631" cy="419920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8" name="직선 연결선 317"/>
          <p:cNvCxnSpPr>
            <a:endCxn id="192" idx="2"/>
          </p:cNvCxnSpPr>
          <p:nvPr/>
        </p:nvCxnSpPr>
        <p:spPr>
          <a:xfrm flipV="1">
            <a:off x="2349950" y="3683275"/>
            <a:ext cx="1185421" cy="322883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bject 8"/>
          <p:cNvSpPr txBox="1"/>
          <p:nvPr/>
        </p:nvSpPr>
        <p:spPr>
          <a:xfrm>
            <a:off x="17061872" y="601747"/>
            <a:ext cx="616528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300" kern="0" spc="-100" dirty="0" smtClean="0">
                <a:solidFill>
                  <a:srgbClr val="BE8D6E"/>
                </a:solidFill>
                <a:latin typeface="S-Core Dream 3 Light" pitchFamily="34" charset="0"/>
                <a:cs typeface="S-Core Dream 3 Light" pitchFamily="34" charset="0"/>
              </a:rPr>
              <a:t>07</a:t>
            </a:r>
            <a:endParaRPr lang="en-US" dirty="0">
              <a:solidFill>
                <a:srgbClr val="BE8D6E"/>
              </a:solidFill>
            </a:endParaRPr>
          </a:p>
        </p:txBody>
      </p:sp>
      <p:sp>
        <p:nvSpPr>
          <p:cNvPr id="138" name="직사각형 137"/>
          <p:cNvSpPr/>
          <p:nvPr/>
        </p:nvSpPr>
        <p:spPr>
          <a:xfrm>
            <a:off x="2792699" y="894135"/>
            <a:ext cx="13993167" cy="790696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39" name="그룹 138"/>
          <p:cNvGrpSpPr/>
          <p:nvPr/>
        </p:nvGrpSpPr>
        <p:grpSpPr>
          <a:xfrm>
            <a:off x="533294" y="4252036"/>
            <a:ext cx="566975" cy="907224"/>
            <a:chOff x="971600" y="2362099"/>
            <a:chExt cx="324000" cy="691249"/>
          </a:xfrm>
        </p:grpSpPr>
        <p:grpSp>
          <p:nvGrpSpPr>
            <p:cNvPr id="140" name="그룹 139"/>
            <p:cNvGrpSpPr/>
            <p:nvPr/>
          </p:nvGrpSpPr>
          <p:grpSpPr>
            <a:xfrm>
              <a:off x="971600" y="2362099"/>
              <a:ext cx="324000" cy="523198"/>
              <a:chOff x="269738" y="1916832"/>
              <a:chExt cx="324000" cy="523198"/>
            </a:xfrm>
          </p:grpSpPr>
          <p:sp>
            <p:nvSpPr>
              <p:cNvPr id="142" name="타원 141"/>
              <p:cNvSpPr>
                <a:spLocks noChangeAspect="1"/>
              </p:cNvSpPr>
              <p:nvPr/>
            </p:nvSpPr>
            <p:spPr>
              <a:xfrm>
                <a:off x="316520" y="1916832"/>
                <a:ext cx="225000" cy="1800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cxnSp>
            <p:nvCxnSpPr>
              <p:cNvPr id="143" name="직선 연결선 142"/>
              <p:cNvCxnSpPr/>
              <p:nvPr/>
            </p:nvCxnSpPr>
            <p:spPr>
              <a:xfrm>
                <a:off x="269738" y="2183348"/>
                <a:ext cx="32400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직선 연결선 143"/>
              <p:cNvCxnSpPr>
                <a:stCxn id="142" idx="4"/>
              </p:cNvCxnSpPr>
              <p:nvPr/>
            </p:nvCxnSpPr>
            <p:spPr>
              <a:xfrm>
                <a:off x="429020" y="2096832"/>
                <a:ext cx="0" cy="209924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직선 연결선 144"/>
              <p:cNvCxnSpPr/>
              <p:nvPr/>
            </p:nvCxnSpPr>
            <p:spPr>
              <a:xfrm>
                <a:off x="427052" y="2287630"/>
                <a:ext cx="152400" cy="1524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직선 연결선 145"/>
              <p:cNvCxnSpPr/>
              <p:nvPr/>
            </p:nvCxnSpPr>
            <p:spPr>
              <a:xfrm flipH="1">
                <a:off x="291254" y="2276872"/>
                <a:ext cx="144016" cy="1524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1" name="TextBox 140"/>
            <p:cNvSpPr txBox="1"/>
            <p:nvPr/>
          </p:nvSpPr>
          <p:spPr>
            <a:xfrm>
              <a:off x="1005100" y="2818841"/>
              <a:ext cx="286905" cy="2345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/>
                <a:t>user</a:t>
              </a:r>
              <a:endParaRPr lang="ko-KR" altLang="en-US" sz="1400" dirty="0"/>
            </a:p>
          </p:txBody>
        </p:sp>
      </p:grpSp>
      <p:grpSp>
        <p:nvGrpSpPr>
          <p:cNvPr id="147" name="그룹 146"/>
          <p:cNvGrpSpPr/>
          <p:nvPr/>
        </p:nvGrpSpPr>
        <p:grpSpPr>
          <a:xfrm>
            <a:off x="1425169" y="1547884"/>
            <a:ext cx="1090363" cy="914465"/>
            <a:chOff x="791022" y="2362099"/>
            <a:chExt cx="691062" cy="772773"/>
          </a:xfrm>
        </p:grpSpPr>
        <p:grpSp>
          <p:nvGrpSpPr>
            <p:cNvPr id="148" name="그룹 147"/>
            <p:cNvGrpSpPr/>
            <p:nvPr/>
          </p:nvGrpSpPr>
          <p:grpSpPr>
            <a:xfrm>
              <a:off x="971600" y="2362099"/>
              <a:ext cx="324000" cy="523198"/>
              <a:chOff x="269738" y="1916832"/>
              <a:chExt cx="324000" cy="523198"/>
            </a:xfrm>
          </p:grpSpPr>
          <p:sp>
            <p:nvSpPr>
              <p:cNvPr id="150" name="타원 149"/>
              <p:cNvSpPr>
                <a:spLocks noChangeAspect="1"/>
              </p:cNvSpPr>
              <p:nvPr/>
            </p:nvSpPr>
            <p:spPr>
              <a:xfrm>
                <a:off x="316520" y="1916832"/>
                <a:ext cx="225000" cy="1800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cxnSp>
            <p:nvCxnSpPr>
              <p:cNvPr id="151" name="직선 연결선 150"/>
              <p:cNvCxnSpPr/>
              <p:nvPr/>
            </p:nvCxnSpPr>
            <p:spPr>
              <a:xfrm>
                <a:off x="269738" y="2183348"/>
                <a:ext cx="32400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직선 연결선 151"/>
              <p:cNvCxnSpPr>
                <a:stCxn id="150" idx="4"/>
              </p:cNvCxnSpPr>
              <p:nvPr/>
            </p:nvCxnSpPr>
            <p:spPr>
              <a:xfrm>
                <a:off x="429020" y="2096832"/>
                <a:ext cx="0" cy="209924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직선 연결선 152"/>
              <p:cNvCxnSpPr/>
              <p:nvPr/>
            </p:nvCxnSpPr>
            <p:spPr>
              <a:xfrm>
                <a:off x="427052" y="2287630"/>
                <a:ext cx="152400" cy="1524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직선 연결선 153"/>
              <p:cNvCxnSpPr/>
              <p:nvPr/>
            </p:nvCxnSpPr>
            <p:spPr>
              <a:xfrm flipH="1">
                <a:off x="291254" y="2276872"/>
                <a:ext cx="144016" cy="1524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9" name="TextBox 148"/>
            <p:cNvSpPr txBox="1"/>
            <p:nvPr/>
          </p:nvSpPr>
          <p:spPr>
            <a:xfrm>
              <a:off x="791022" y="2874784"/>
              <a:ext cx="691062" cy="2600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/>
                <a:t>nonmember</a:t>
              </a:r>
              <a:endParaRPr lang="ko-KR" altLang="en-US" sz="1400" dirty="0"/>
            </a:p>
          </p:txBody>
        </p:sp>
      </p:grpSp>
      <p:grpSp>
        <p:nvGrpSpPr>
          <p:cNvPr id="155" name="그룹 154"/>
          <p:cNvGrpSpPr/>
          <p:nvPr/>
        </p:nvGrpSpPr>
        <p:grpSpPr>
          <a:xfrm>
            <a:off x="1562880" y="6651927"/>
            <a:ext cx="806632" cy="963037"/>
            <a:chOff x="878355" y="2362099"/>
            <a:chExt cx="510491" cy="812634"/>
          </a:xfrm>
        </p:grpSpPr>
        <p:grpSp>
          <p:nvGrpSpPr>
            <p:cNvPr id="156" name="그룹 155"/>
            <p:cNvGrpSpPr/>
            <p:nvPr/>
          </p:nvGrpSpPr>
          <p:grpSpPr>
            <a:xfrm>
              <a:off x="971600" y="2362099"/>
              <a:ext cx="324000" cy="523198"/>
              <a:chOff x="269738" y="1916832"/>
              <a:chExt cx="324000" cy="523198"/>
            </a:xfrm>
          </p:grpSpPr>
          <p:sp>
            <p:nvSpPr>
              <p:cNvPr id="158" name="타원 157"/>
              <p:cNvSpPr>
                <a:spLocks noChangeAspect="1"/>
              </p:cNvSpPr>
              <p:nvPr/>
            </p:nvSpPr>
            <p:spPr>
              <a:xfrm>
                <a:off x="316520" y="1916832"/>
                <a:ext cx="225000" cy="1800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cxnSp>
            <p:nvCxnSpPr>
              <p:cNvPr id="159" name="직선 연결선 158"/>
              <p:cNvCxnSpPr/>
              <p:nvPr/>
            </p:nvCxnSpPr>
            <p:spPr>
              <a:xfrm>
                <a:off x="269738" y="2183348"/>
                <a:ext cx="32400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직선 연결선 159"/>
              <p:cNvCxnSpPr>
                <a:stCxn id="158" idx="4"/>
              </p:cNvCxnSpPr>
              <p:nvPr/>
            </p:nvCxnSpPr>
            <p:spPr>
              <a:xfrm>
                <a:off x="429020" y="2096832"/>
                <a:ext cx="0" cy="209924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직선 연결선 160"/>
              <p:cNvCxnSpPr/>
              <p:nvPr/>
            </p:nvCxnSpPr>
            <p:spPr>
              <a:xfrm>
                <a:off x="427052" y="2287630"/>
                <a:ext cx="152400" cy="1524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직선 연결선 161"/>
              <p:cNvCxnSpPr/>
              <p:nvPr/>
            </p:nvCxnSpPr>
            <p:spPr>
              <a:xfrm flipH="1">
                <a:off x="291254" y="2276872"/>
                <a:ext cx="144016" cy="1524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7" name="TextBox 156"/>
            <p:cNvSpPr txBox="1"/>
            <p:nvPr/>
          </p:nvSpPr>
          <p:spPr>
            <a:xfrm>
              <a:off x="878355" y="2915023"/>
              <a:ext cx="510491" cy="259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/>
                <a:t>member</a:t>
              </a:r>
              <a:endParaRPr lang="ko-KR" altLang="en-US" sz="1400" dirty="0"/>
            </a:p>
          </p:txBody>
        </p:sp>
      </p:grpSp>
      <p:cxnSp>
        <p:nvCxnSpPr>
          <p:cNvPr id="4" name="직선 화살표 연결선 3"/>
          <p:cNvCxnSpPr/>
          <p:nvPr/>
        </p:nvCxnSpPr>
        <p:spPr>
          <a:xfrm flipH="1" flipV="1">
            <a:off x="766085" y="5167596"/>
            <a:ext cx="813952" cy="149990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직선 화살표 연결선 164"/>
          <p:cNvCxnSpPr/>
          <p:nvPr/>
        </p:nvCxnSpPr>
        <p:spPr>
          <a:xfrm flipH="1">
            <a:off x="766085" y="2432096"/>
            <a:ext cx="722802" cy="161256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9" name="그룹 168"/>
          <p:cNvGrpSpPr/>
          <p:nvPr/>
        </p:nvGrpSpPr>
        <p:grpSpPr>
          <a:xfrm>
            <a:off x="17096952" y="4063093"/>
            <a:ext cx="902363" cy="1365167"/>
            <a:chOff x="890138" y="2362099"/>
            <a:chExt cx="478879" cy="965983"/>
          </a:xfrm>
        </p:grpSpPr>
        <p:grpSp>
          <p:nvGrpSpPr>
            <p:cNvPr id="170" name="그룹 169"/>
            <p:cNvGrpSpPr/>
            <p:nvPr/>
          </p:nvGrpSpPr>
          <p:grpSpPr>
            <a:xfrm>
              <a:off x="971600" y="2362099"/>
              <a:ext cx="324000" cy="523198"/>
              <a:chOff x="269738" y="1916832"/>
              <a:chExt cx="324000" cy="523198"/>
            </a:xfrm>
          </p:grpSpPr>
          <p:sp>
            <p:nvSpPr>
              <p:cNvPr id="172" name="타원 171"/>
              <p:cNvSpPr>
                <a:spLocks noChangeAspect="1"/>
              </p:cNvSpPr>
              <p:nvPr/>
            </p:nvSpPr>
            <p:spPr>
              <a:xfrm>
                <a:off x="316520" y="1916832"/>
                <a:ext cx="225000" cy="1800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cxnSp>
            <p:nvCxnSpPr>
              <p:cNvPr id="173" name="직선 연결선 172"/>
              <p:cNvCxnSpPr/>
              <p:nvPr/>
            </p:nvCxnSpPr>
            <p:spPr>
              <a:xfrm>
                <a:off x="269738" y="2183348"/>
                <a:ext cx="32400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직선 연결선 173"/>
              <p:cNvCxnSpPr>
                <a:stCxn id="172" idx="4"/>
              </p:cNvCxnSpPr>
              <p:nvPr/>
            </p:nvCxnSpPr>
            <p:spPr>
              <a:xfrm>
                <a:off x="429020" y="2096832"/>
                <a:ext cx="0" cy="209924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직선 연결선 174"/>
              <p:cNvCxnSpPr/>
              <p:nvPr/>
            </p:nvCxnSpPr>
            <p:spPr>
              <a:xfrm>
                <a:off x="427052" y="2287630"/>
                <a:ext cx="152400" cy="1524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직선 연결선 175"/>
              <p:cNvCxnSpPr/>
              <p:nvPr/>
            </p:nvCxnSpPr>
            <p:spPr>
              <a:xfrm flipH="1">
                <a:off x="291254" y="2276872"/>
                <a:ext cx="144016" cy="1524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1" name="TextBox 170"/>
            <p:cNvSpPr txBox="1"/>
            <p:nvPr/>
          </p:nvSpPr>
          <p:spPr>
            <a:xfrm>
              <a:off x="890138" y="2957855"/>
              <a:ext cx="478879" cy="3702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/>
                <a:t>admin</a:t>
              </a:r>
            </a:p>
            <a:p>
              <a:pPr algn="ctr"/>
              <a:r>
                <a:rPr lang="en-US" altLang="ko-KR" sz="1400" dirty="0"/>
                <a:t>(librarian)</a:t>
              </a:r>
              <a:endParaRPr lang="ko-KR" altLang="en-US" sz="1400" dirty="0"/>
            </a:p>
          </p:txBody>
        </p:sp>
      </p:grpSp>
      <p:sp>
        <p:nvSpPr>
          <p:cNvPr id="20" name="타원 19"/>
          <p:cNvSpPr/>
          <p:nvPr/>
        </p:nvSpPr>
        <p:spPr>
          <a:xfrm>
            <a:off x="3357337" y="1183254"/>
            <a:ext cx="1112780" cy="414043"/>
          </a:xfrm>
          <a:prstGeom prst="ellipse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회원가입</a:t>
            </a:r>
            <a:endParaRPr lang="ko-KR" altLang="en-US" sz="1200" b="1" dirty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</p:txBody>
      </p:sp>
      <p:sp>
        <p:nvSpPr>
          <p:cNvPr id="180" name="타원 179"/>
          <p:cNvSpPr/>
          <p:nvPr/>
        </p:nvSpPr>
        <p:spPr>
          <a:xfrm>
            <a:off x="6395504" y="3511639"/>
            <a:ext cx="1088936" cy="410958"/>
          </a:xfrm>
          <a:prstGeom prst="ellipse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로그인</a:t>
            </a:r>
            <a:endParaRPr lang="ko-KR" altLang="en-US" sz="1200" b="1" dirty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</p:txBody>
      </p:sp>
      <p:sp>
        <p:nvSpPr>
          <p:cNvPr id="181" name="타원 180"/>
          <p:cNvSpPr/>
          <p:nvPr/>
        </p:nvSpPr>
        <p:spPr>
          <a:xfrm>
            <a:off x="7627982" y="3147288"/>
            <a:ext cx="1149019" cy="441166"/>
          </a:xfrm>
          <a:prstGeom prst="ellipse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비밀번호</a:t>
            </a:r>
            <a:endParaRPr lang="en-US" altLang="ko-KR" sz="1200" b="1" dirty="0" smtClean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  <a:p>
            <a:pPr algn="ctr"/>
            <a:r>
              <a:rPr lang="ko-KR" altLang="en-US" sz="1200" b="1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찾기</a:t>
            </a:r>
            <a:endParaRPr lang="ko-KR" altLang="en-US" sz="1200" b="1" dirty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</p:txBody>
      </p:sp>
      <p:sp>
        <p:nvSpPr>
          <p:cNvPr id="182" name="타원 181"/>
          <p:cNvSpPr/>
          <p:nvPr/>
        </p:nvSpPr>
        <p:spPr>
          <a:xfrm>
            <a:off x="7626195" y="3773657"/>
            <a:ext cx="1092106" cy="458141"/>
          </a:xfrm>
          <a:prstGeom prst="ellipse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아이디</a:t>
            </a:r>
            <a:endParaRPr lang="en-US" altLang="ko-KR" sz="1200" b="1" dirty="0" smtClean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  <a:p>
            <a:pPr algn="ctr"/>
            <a:r>
              <a:rPr lang="ko-KR" altLang="en-US" sz="1200" b="1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찾기</a:t>
            </a:r>
            <a:endParaRPr lang="ko-KR" altLang="en-US" sz="1200" b="1" dirty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</p:txBody>
      </p:sp>
      <p:sp>
        <p:nvSpPr>
          <p:cNvPr id="183" name="타원 182"/>
          <p:cNvSpPr/>
          <p:nvPr/>
        </p:nvSpPr>
        <p:spPr>
          <a:xfrm>
            <a:off x="8948847" y="3501509"/>
            <a:ext cx="1197227" cy="437448"/>
          </a:xfrm>
          <a:prstGeom prst="ellipse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정보수정</a:t>
            </a:r>
            <a:endParaRPr lang="ko-KR" altLang="en-US" sz="1200" b="1" dirty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</p:txBody>
      </p:sp>
      <p:sp>
        <p:nvSpPr>
          <p:cNvPr id="184" name="타원 183"/>
          <p:cNvSpPr/>
          <p:nvPr/>
        </p:nvSpPr>
        <p:spPr>
          <a:xfrm>
            <a:off x="10414556" y="3489586"/>
            <a:ext cx="1142693" cy="461294"/>
          </a:xfrm>
          <a:prstGeom prst="ellipse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회원탈퇴</a:t>
            </a:r>
            <a:endParaRPr lang="ko-KR" altLang="en-US" sz="1200" b="1" dirty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</p:txBody>
      </p:sp>
      <p:sp>
        <p:nvSpPr>
          <p:cNvPr id="185" name="타원 184"/>
          <p:cNvSpPr/>
          <p:nvPr/>
        </p:nvSpPr>
        <p:spPr>
          <a:xfrm>
            <a:off x="7616219" y="6947480"/>
            <a:ext cx="1299027" cy="430864"/>
          </a:xfrm>
          <a:prstGeom prst="ellipse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err="1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리뷰게시판</a:t>
            </a:r>
            <a:endParaRPr lang="ko-KR" altLang="en-US" sz="1200" b="1" dirty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</p:txBody>
      </p:sp>
      <p:sp>
        <p:nvSpPr>
          <p:cNvPr id="186" name="타원 185"/>
          <p:cNvSpPr/>
          <p:nvPr/>
        </p:nvSpPr>
        <p:spPr>
          <a:xfrm>
            <a:off x="7364260" y="7875367"/>
            <a:ext cx="1940796" cy="588609"/>
          </a:xfrm>
          <a:prstGeom prst="ellipse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글 작성</a:t>
            </a:r>
            <a:r>
              <a:rPr lang="en-US" altLang="ko-KR" sz="1200" b="1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,</a:t>
            </a:r>
            <a:r>
              <a:rPr lang="ko-KR" altLang="en-US" sz="1200" b="1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수정</a:t>
            </a:r>
            <a:r>
              <a:rPr lang="en-US" altLang="ko-KR" sz="1200" b="1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,</a:t>
            </a:r>
          </a:p>
          <a:p>
            <a:pPr algn="ctr"/>
            <a:r>
              <a:rPr lang="ko-KR" altLang="en-US" sz="1200" b="1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삭제</a:t>
            </a:r>
            <a:r>
              <a:rPr lang="en-US" altLang="ko-KR" sz="1200" b="1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, </a:t>
            </a:r>
            <a:r>
              <a:rPr lang="ko-KR" altLang="en-US" sz="1200" b="1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댓글</a:t>
            </a:r>
            <a:r>
              <a:rPr lang="en-US" altLang="ko-KR" sz="1200" b="1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(</a:t>
            </a:r>
            <a:r>
              <a:rPr lang="ko-KR" altLang="en-US" sz="1200" b="1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답변도</a:t>
            </a:r>
            <a:r>
              <a:rPr lang="en-US" altLang="ko-KR" sz="1200" b="1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)</a:t>
            </a:r>
            <a:endParaRPr lang="ko-KR" altLang="en-US" sz="1200" b="1" dirty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</p:txBody>
      </p:sp>
      <p:cxnSp>
        <p:nvCxnSpPr>
          <p:cNvPr id="27" name="직선 화살표 연결선 26"/>
          <p:cNvCxnSpPr/>
          <p:nvPr/>
        </p:nvCxnSpPr>
        <p:spPr>
          <a:xfrm flipV="1">
            <a:off x="8334658" y="7492916"/>
            <a:ext cx="0" cy="33602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8386509" y="7513605"/>
            <a:ext cx="8098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extend</a:t>
            </a:r>
            <a:endParaRPr lang="ko-KR" altLang="en-US" sz="1400" b="1" dirty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</p:txBody>
      </p:sp>
      <p:sp>
        <p:nvSpPr>
          <p:cNvPr id="192" name="타원 191"/>
          <p:cNvSpPr/>
          <p:nvPr/>
        </p:nvSpPr>
        <p:spPr>
          <a:xfrm>
            <a:off x="3535371" y="3469523"/>
            <a:ext cx="1094181" cy="427504"/>
          </a:xfrm>
          <a:prstGeom prst="ellipse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상품주문</a:t>
            </a:r>
            <a:endParaRPr lang="ko-KR" altLang="en-US" sz="1200" b="1" dirty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</p:txBody>
      </p:sp>
      <p:sp>
        <p:nvSpPr>
          <p:cNvPr id="193" name="타원 192"/>
          <p:cNvSpPr/>
          <p:nvPr/>
        </p:nvSpPr>
        <p:spPr>
          <a:xfrm>
            <a:off x="3498100" y="6231061"/>
            <a:ext cx="1417785" cy="462230"/>
          </a:xfrm>
          <a:prstGeom prst="ellipse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내 주문내역</a:t>
            </a:r>
            <a:endParaRPr lang="en-US" altLang="ko-KR" sz="1200" b="1" dirty="0" smtClean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  <a:p>
            <a:pPr algn="ctr"/>
            <a:r>
              <a:rPr lang="ko-KR" altLang="en-US" sz="1200" b="1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보기</a:t>
            </a:r>
            <a:endParaRPr lang="en-US" altLang="ko-KR" sz="1200" b="1" dirty="0" smtClean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</p:txBody>
      </p:sp>
      <p:sp>
        <p:nvSpPr>
          <p:cNvPr id="194" name="타원 193"/>
          <p:cNvSpPr/>
          <p:nvPr/>
        </p:nvSpPr>
        <p:spPr>
          <a:xfrm>
            <a:off x="3597392" y="5757081"/>
            <a:ext cx="1219200" cy="386171"/>
          </a:xfrm>
          <a:prstGeom prst="ellipse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err="1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등급보기</a:t>
            </a:r>
            <a:endParaRPr lang="ko-KR" altLang="en-US" sz="1200" b="1" dirty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</p:txBody>
      </p:sp>
      <p:sp>
        <p:nvSpPr>
          <p:cNvPr id="195" name="타원 194"/>
          <p:cNvSpPr/>
          <p:nvPr/>
        </p:nvSpPr>
        <p:spPr>
          <a:xfrm>
            <a:off x="11053251" y="2165381"/>
            <a:ext cx="1122384" cy="420041"/>
          </a:xfrm>
          <a:prstGeom prst="ellipse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FAQ</a:t>
            </a:r>
            <a:endParaRPr lang="ko-KR" altLang="en-US" sz="1200" b="1" dirty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</p:txBody>
      </p:sp>
      <p:sp>
        <p:nvSpPr>
          <p:cNvPr id="196" name="타원 195"/>
          <p:cNvSpPr/>
          <p:nvPr/>
        </p:nvSpPr>
        <p:spPr>
          <a:xfrm>
            <a:off x="3513636" y="7318524"/>
            <a:ext cx="1386713" cy="484120"/>
          </a:xfrm>
          <a:prstGeom prst="ellipse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내 </a:t>
            </a:r>
            <a:r>
              <a:rPr lang="ko-KR" altLang="en-US" sz="1200" b="1" dirty="0" err="1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리뷰내역</a:t>
            </a:r>
            <a:endParaRPr lang="en-US" altLang="ko-KR" sz="1200" b="1" dirty="0" smtClean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  <a:p>
            <a:pPr algn="ctr"/>
            <a:r>
              <a:rPr lang="ko-KR" altLang="en-US" sz="1200" b="1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보기</a:t>
            </a:r>
            <a:endParaRPr lang="en-US" altLang="ko-KR" sz="1200" b="1" dirty="0" smtClean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</p:txBody>
      </p:sp>
      <p:sp>
        <p:nvSpPr>
          <p:cNvPr id="197" name="타원 196"/>
          <p:cNvSpPr/>
          <p:nvPr/>
        </p:nvSpPr>
        <p:spPr>
          <a:xfrm>
            <a:off x="3502079" y="6781100"/>
            <a:ext cx="1409826" cy="489781"/>
          </a:xfrm>
          <a:prstGeom prst="ellipse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내 </a:t>
            </a:r>
            <a:r>
              <a:rPr lang="en-US" altLang="ko-KR" sz="1200" b="1" dirty="0" err="1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qna</a:t>
            </a:r>
            <a:r>
              <a:rPr lang="ko-KR" altLang="en-US" sz="1200" b="1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내역</a:t>
            </a:r>
            <a:endParaRPr lang="en-US" altLang="ko-KR" sz="1200" b="1" dirty="0" smtClean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  <a:p>
            <a:pPr algn="ctr"/>
            <a:r>
              <a:rPr lang="ko-KR" altLang="en-US" sz="1200" b="1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보기</a:t>
            </a:r>
            <a:endParaRPr lang="en-US" altLang="ko-KR" sz="1200" b="1" dirty="0" smtClean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</p:txBody>
      </p:sp>
      <p:sp>
        <p:nvSpPr>
          <p:cNvPr id="208" name="타원 207"/>
          <p:cNvSpPr/>
          <p:nvPr/>
        </p:nvSpPr>
        <p:spPr>
          <a:xfrm>
            <a:off x="4230581" y="2472685"/>
            <a:ext cx="821490" cy="508528"/>
          </a:xfrm>
          <a:prstGeom prst="ellipse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상품검색</a:t>
            </a:r>
            <a:endParaRPr lang="ko-KR" altLang="en-US" sz="1200" b="1" dirty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</p:txBody>
      </p:sp>
      <p:sp>
        <p:nvSpPr>
          <p:cNvPr id="220" name="타원 219"/>
          <p:cNvSpPr/>
          <p:nvPr/>
        </p:nvSpPr>
        <p:spPr>
          <a:xfrm>
            <a:off x="7918758" y="1874770"/>
            <a:ext cx="1114641" cy="399301"/>
          </a:xfrm>
          <a:prstGeom prst="ellipse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리뷰보기</a:t>
            </a:r>
            <a:endParaRPr lang="ko-KR" altLang="en-US" sz="1200" b="1" dirty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</p:txBody>
      </p:sp>
      <p:sp>
        <p:nvSpPr>
          <p:cNvPr id="223" name="TextBox 222"/>
          <p:cNvSpPr txBox="1"/>
          <p:nvPr/>
        </p:nvSpPr>
        <p:spPr>
          <a:xfrm>
            <a:off x="5309268" y="2085469"/>
            <a:ext cx="7200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extend</a:t>
            </a:r>
            <a:endParaRPr lang="ko-KR" altLang="en-US" sz="1200" b="1" dirty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</p:txBody>
      </p:sp>
      <p:sp>
        <p:nvSpPr>
          <p:cNvPr id="224" name="타원 223"/>
          <p:cNvSpPr/>
          <p:nvPr/>
        </p:nvSpPr>
        <p:spPr>
          <a:xfrm>
            <a:off x="6014295" y="1840056"/>
            <a:ext cx="1153979" cy="508528"/>
          </a:xfrm>
          <a:prstGeom prst="ellipse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상품상세조회</a:t>
            </a:r>
            <a:endParaRPr lang="ko-KR" altLang="en-US" sz="1200" b="1" dirty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</p:txBody>
      </p:sp>
      <p:cxnSp>
        <p:nvCxnSpPr>
          <p:cNvPr id="227" name="직선 화살표 연결선 226"/>
          <p:cNvCxnSpPr/>
          <p:nvPr/>
        </p:nvCxnSpPr>
        <p:spPr>
          <a:xfrm flipH="1">
            <a:off x="5303248" y="2094320"/>
            <a:ext cx="61136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1" name="TextBox 230"/>
          <p:cNvSpPr txBox="1"/>
          <p:nvPr/>
        </p:nvSpPr>
        <p:spPr>
          <a:xfrm rot="20253316">
            <a:off x="5392381" y="2414905"/>
            <a:ext cx="7200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extend</a:t>
            </a:r>
            <a:endParaRPr lang="ko-KR" altLang="en-US" sz="1200" b="1" dirty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</p:txBody>
      </p:sp>
      <p:sp>
        <p:nvSpPr>
          <p:cNvPr id="232" name="타원 231"/>
          <p:cNvSpPr/>
          <p:nvPr/>
        </p:nvSpPr>
        <p:spPr>
          <a:xfrm>
            <a:off x="3513636" y="7848991"/>
            <a:ext cx="1386713" cy="484120"/>
          </a:xfrm>
          <a:prstGeom prst="ellipse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적립금</a:t>
            </a:r>
            <a:r>
              <a:rPr lang="en-US" altLang="ko-KR" sz="1200" b="1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,</a:t>
            </a:r>
            <a:r>
              <a:rPr lang="ko-KR" altLang="en-US" sz="1200" b="1" dirty="0" err="1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쿠폰정보</a:t>
            </a:r>
            <a:endParaRPr lang="en-US" altLang="ko-KR" sz="1200" b="1" dirty="0" smtClean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</p:txBody>
      </p:sp>
      <p:sp>
        <p:nvSpPr>
          <p:cNvPr id="233" name="타원 232"/>
          <p:cNvSpPr/>
          <p:nvPr/>
        </p:nvSpPr>
        <p:spPr>
          <a:xfrm>
            <a:off x="4001393" y="1862789"/>
            <a:ext cx="1151321" cy="508528"/>
          </a:xfrm>
          <a:prstGeom prst="ellipse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상품목록조회</a:t>
            </a:r>
            <a:endParaRPr lang="ko-KR" altLang="en-US" sz="1200" b="1" dirty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</p:txBody>
      </p:sp>
      <p:cxnSp>
        <p:nvCxnSpPr>
          <p:cNvPr id="974" name="직선 화살표 연결선 973"/>
          <p:cNvCxnSpPr/>
          <p:nvPr/>
        </p:nvCxnSpPr>
        <p:spPr>
          <a:xfrm flipH="1">
            <a:off x="5114317" y="2290291"/>
            <a:ext cx="993910" cy="35068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1" name="타원 240"/>
          <p:cNvSpPr/>
          <p:nvPr/>
        </p:nvSpPr>
        <p:spPr>
          <a:xfrm>
            <a:off x="13727976" y="3713277"/>
            <a:ext cx="1122384" cy="420041"/>
          </a:xfrm>
          <a:prstGeom prst="ellipse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상품등록</a:t>
            </a:r>
            <a:endParaRPr lang="en-US" altLang="ko-KR" sz="1200" b="1" dirty="0" smtClean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</p:txBody>
      </p:sp>
      <p:sp>
        <p:nvSpPr>
          <p:cNvPr id="247" name="TextBox 246"/>
          <p:cNvSpPr txBox="1"/>
          <p:nvPr/>
        </p:nvSpPr>
        <p:spPr>
          <a:xfrm>
            <a:off x="7155147" y="2065570"/>
            <a:ext cx="7200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extend</a:t>
            </a:r>
            <a:endParaRPr lang="ko-KR" altLang="en-US" sz="1200" b="1" dirty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</p:txBody>
      </p:sp>
      <p:cxnSp>
        <p:nvCxnSpPr>
          <p:cNvPr id="248" name="직선 화살표 연결선 247"/>
          <p:cNvCxnSpPr/>
          <p:nvPr/>
        </p:nvCxnSpPr>
        <p:spPr>
          <a:xfrm flipH="1">
            <a:off x="7240410" y="2074421"/>
            <a:ext cx="52008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9" name="타원 248"/>
          <p:cNvSpPr/>
          <p:nvPr/>
        </p:nvSpPr>
        <p:spPr>
          <a:xfrm>
            <a:off x="7862795" y="5001029"/>
            <a:ext cx="1088936" cy="519468"/>
          </a:xfrm>
          <a:prstGeom prst="ellipse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err="1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QnA</a:t>
            </a:r>
            <a:endParaRPr lang="en-US" altLang="ko-KR" sz="1200" b="1" dirty="0" smtClean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  <a:p>
            <a:pPr algn="ctr"/>
            <a:r>
              <a:rPr lang="ko-KR" altLang="en-US" sz="1200" b="1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게시판</a:t>
            </a:r>
            <a:endParaRPr lang="ko-KR" altLang="en-US" sz="1200" b="1" dirty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</p:txBody>
      </p:sp>
      <p:sp>
        <p:nvSpPr>
          <p:cNvPr id="250" name="타원 249"/>
          <p:cNvSpPr/>
          <p:nvPr/>
        </p:nvSpPr>
        <p:spPr>
          <a:xfrm>
            <a:off x="7543107" y="6022033"/>
            <a:ext cx="1879002" cy="584522"/>
          </a:xfrm>
          <a:prstGeom prst="ellipse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글 작성</a:t>
            </a:r>
            <a:r>
              <a:rPr lang="en-US" altLang="ko-KR" sz="1200" b="1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,</a:t>
            </a:r>
            <a:r>
              <a:rPr lang="ko-KR" altLang="en-US" sz="1200" b="1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수정</a:t>
            </a:r>
            <a:r>
              <a:rPr lang="en-US" altLang="ko-KR" sz="1200" b="1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, </a:t>
            </a:r>
            <a:r>
              <a:rPr lang="ko-KR" altLang="en-US" sz="1200" b="1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삭제</a:t>
            </a:r>
            <a:r>
              <a:rPr lang="en-US" altLang="ko-KR" sz="1200" b="1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,</a:t>
            </a:r>
            <a:r>
              <a:rPr lang="ko-KR" altLang="en-US" sz="1200" b="1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답변</a:t>
            </a:r>
            <a:endParaRPr lang="en-US" altLang="ko-KR" sz="1200" b="1" dirty="0" smtClean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</p:txBody>
      </p:sp>
      <p:sp>
        <p:nvSpPr>
          <p:cNvPr id="252" name="TextBox 251"/>
          <p:cNvSpPr txBox="1"/>
          <p:nvPr/>
        </p:nvSpPr>
        <p:spPr>
          <a:xfrm>
            <a:off x="8663059" y="5613565"/>
            <a:ext cx="8098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extend</a:t>
            </a:r>
            <a:endParaRPr lang="ko-KR" altLang="en-US" sz="1400" b="1" dirty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</p:txBody>
      </p:sp>
      <p:sp>
        <p:nvSpPr>
          <p:cNvPr id="253" name="타원 252"/>
          <p:cNvSpPr/>
          <p:nvPr/>
        </p:nvSpPr>
        <p:spPr>
          <a:xfrm>
            <a:off x="14079304" y="2173060"/>
            <a:ext cx="1122384" cy="420041"/>
          </a:xfrm>
          <a:prstGeom prst="ellipse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공지사항</a:t>
            </a:r>
            <a:endParaRPr lang="ko-KR" altLang="en-US" sz="1200" b="1" dirty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</p:txBody>
      </p:sp>
      <p:grpSp>
        <p:nvGrpSpPr>
          <p:cNvPr id="993" name="그룹 992"/>
          <p:cNvGrpSpPr/>
          <p:nvPr/>
        </p:nvGrpSpPr>
        <p:grpSpPr>
          <a:xfrm>
            <a:off x="13234996" y="5273610"/>
            <a:ext cx="2391699" cy="1144817"/>
            <a:chOff x="13524026" y="4990225"/>
            <a:chExt cx="2391699" cy="1144817"/>
          </a:xfrm>
        </p:grpSpPr>
        <p:sp>
          <p:nvSpPr>
            <p:cNvPr id="242" name="타원 241"/>
            <p:cNvSpPr/>
            <p:nvPr/>
          </p:nvSpPr>
          <p:spPr>
            <a:xfrm>
              <a:off x="13524026" y="5715001"/>
              <a:ext cx="1122384" cy="420041"/>
            </a:xfrm>
            <a:prstGeom prst="ellipse">
              <a:avLst/>
            </a:prstGeom>
            <a:solidFill>
              <a:srgbClr val="BE8D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 err="1" smtClean="0">
                  <a:latin typeface="ONE 모바일고딕 OTF Light" panose="00000300000000000000" pitchFamily="50" charset="-127"/>
                  <a:ea typeface="ONE 모바일고딕 OTF Light" panose="00000300000000000000" pitchFamily="50" charset="-127"/>
                </a:rPr>
                <a:t>상품수정</a:t>
              </a:r>
              <a:endParaRPr lang="en-US" altLang="ko-KR" sz="1200" b="1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endParaRPr>
            </a:p>
          </p:txBody>
        </p:sp>
        <p:sp>
          <p:nvSpPr>
            <p:cNvPr id="243" name="타원 242"/>
            <p:cNvSpPr/>
            <p:nvPr/>
          </p:nvSpPr>
          <p:spPr>
            <a:xfrm>
              <a:off x="14793341" y="5710907"/>
              <a:ext cx="1122384" cy="420041"/>
            </a:xfrm>
            <a:prstGeom prst="ellipse">
              <a:avLst/>
            </a:prstGeom>
            <a:solidFill>
              <a:srgbClr val="BE8D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 err="1" smtClean="0">
                  <a:latin typeface="ONE 모바일고딕 OTF Light" panose="00000300000000000000" pitchFamily="50" charset="-127"/>
                  <a:ea typeface="ONE 모바일고딕 OTF Light" panose="00000300000000000000" pitchFamily="50" charset="-127"/>
                </a:rPr>
                <a:t>상품삭제</a:t>
              </a:r>
              <a:endParaRPr lang="en-US" altLang="ko-KR" sz="1200" b="1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endParaRPr>
            </a:p>
          </p:txBody>
        </p:sp>
        <p:sp>
          <p:nvSpPr>
            <p:cNvPr id="262" name="타원 261"/>
            <p:cNvSpPr/>
            <p:nvPr/>
          </p:nvSpPr>
          <p:spPr>
            <a:xfrm>
              <a:off x="14017006" y="4990225"/>
              <a:ext cx="1122384" cy="424225"/>
            </a:xfrm>
            <a:prstGeom prst="ellipse">
              <a:avLst/>
            </a:prstGeom>
            <a:solidFill>
              <a:srgbClr val="BE8D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err="1" smtClean="0">
                  <a:latin typeface="ONE 모바일고딕 OTF Light" panose="00000300000000000000" pitchFamily="50" charset="-127"/>
                  <a:ea typeface="ONE 모바일고딕 OTF Light" panose="00000300000000000000" pitchFamily="50" charset="-127"/>
                </a:rPr>
                <a:t>상품조회</a:t>
              </a:r>
              <a:endParaRPr lang="en-US" altLang="ko-KR" sz="1200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endParaRPr>
            </a:p>
          </p:txBody>
        </p:sp>
        <p:cxnSp>
          <p:nvCxnSpPr>
            <p:cNvPr id="982" name="직선 화살표 연결선 981"/>
            <p:cNvCxnSpPr/>
            <p:nvPr/>
          </p:nvCxnSpPr>
          <p:spPr>
            <a:xfrm flipV="1">
              <a:off x="14133680" y="5434611"/>
              <a:ext cx="140728" cy="25030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직선 화살표 연결선 264"/>
            <p:cNvCxnSpPr/>
            <p:nvPr/>
          </p:nvCxnSpPr>
          <p:spPr>
            <a:xfrm flipH="1" flipV="1">
              <a:off x="14978611" y="5423398"/>
              <a:ext cx="184420" cy="211409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8" name="TextBox 267"/>
            <p:cNvSpPr txBox="1"/>
            <p:nvPr/>
          </p:nvSpPr>
          <p:spPr>
            <a:xfrm>
              <a:off x="14280935" y="5462861"/>
              <a:ext cx="80983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 smtClean="0">
                  <a:latin typeface="ONE 모바일고딕 OTF Light" panose="00000300000000000000" pitchFamily="50" charset="-127"/>
                  <a:ea typeface="ONE 모바일고딕 OTF Light" panose="00000300000000000000" pitchFamily="50" charset="-127"/>
                </a:rPr>
                <a:t>extend</a:t>
              </a:r>
              <a:endParaRPr lang="ko-KR" altLang="en-US" sz="14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endParaRPr>
            </a:p>
          </p:txBody>
        </p:sp>
      </p:grpSp>
      <p:sp>
        <p:nvSpPr>
          <p:cNvPr id="270" name="타원 269"/>
          <p:cNvSpPr/>
          <p:nvPr/>
        </p:nvSpPr>
        <p:spPr>
          <a:xfrm>
            <a:off x="10452840" y="5085879"/>
            <a:ext cx="1282932" cy="420041"/>
          </a:xfrm>
          <a:prstGeom prst="ellipse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1</a:t>
            </a:r>
            <a:r>
              <a:rPr lang="ko-KR" altLang="en-US" sz="1200" b="1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대</a:t>
            </a:r>
            <a:r>
              <a:rPr lang="en-US" altLang="ko-KR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1</a:t>
            </a:r>
            <a:r>
              <a:rPr lang="en-US" altLang="ko-KR" sz="1200" b="1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 </a:t>
            </a:r>
            <a:r>
              <a:rPr lang="ko-KR" altLang="en-US" sz="1200" b="1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문의</a:t>
            </a:r>
            <a:endParaRPr lang="ko-KR" altLang="en-US" sz="1200" b="1" dirty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</p:txBody>
      </p:sp>
      <p:sp>
        <p:nvSpPr>
          <p:cNvPr id="272" name="타원 271"/>
          <p:cNvSpPr/>
          <p:nvPr/>
        </p:nvSpPr>
        <p:spPr>
          <a:xfrm>
            <a:off x="10207828" y="6022033"/>
            <a:ext cx="1940796" cy="588609"/>
          </a:xfrm>
          <a:prstGeom prst="ellipse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글 작성</a:t>
            </a:r>
            <a:r>
              <a:rPr lang="en-US" altLang="ko-KR" sz="1200" b="1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,</a:t>
            </a:r>
            <a:r>
              <a:rPr lang="ko-KR" altLang="en-US" sz="1200" b="1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수정</a:t>
            </a:r>
            <a:r>
              <a:rPr lang="en-US" altLang="ko-KR" sz="1200" b="1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,</a:t>
            </a:r>
          </a:p>
          <a:p>
            <a:pPr algn="ctr"/>
            <a:r>
              <a:rPr lang="ko-KR" altLang="en-US" sz="1200" b="1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삭제</a:t>
            </a:r>
            <a:r>
              <a:rPr lang="en-US" altLang="ko-KR" sz="1200" b="1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, </a:t>
            </a:r>
            <a:r>
              <a:rPr lang="ko-KR" altLang="en-US" sz="1200" b="1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답변</a:t>
            </a:r>
            <a:endParaRPr lang="ko-KR" altLang="en-US" sz="1200" b="1" dirty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</p:txBody>
      </p:sp>
      <p:sp>
        <p:nvSpPr>
          <p:cNvPr id="274" name="타원 273"/>
          <p:cNvSpPr/>
          <p:nvPr/>
        </p:nvSpPr>
        <p:spPr>
          <a:xfrm>
            <a:off x="3518712" y="4510818"/>
            <a:ext cx="1142724" cy="410244"/>
          </a:xfrm>
          <a:prstGeom prst="ellipse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장바구니</a:t>
            </a:r>
            <a:endParaRPr lang="en-US" altLang="ko-KR" sz="1200" b="1" dirty="0" smtClean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</p:txBody>
      </p:sp>
      <p:sp>
        <p:nvSpPr>
          <p:cNvPr id="285" name="타원 284"/>
          <p:cNvSpPr/>
          <p:nvPr/>
        </p:nvSpPr>
        <p:spPr>
          <a:xfrm>
            <a:off x="5280899" y="4543884"/>
            <a:ext cx="1831803" cy="410244"/>
          </a:xfrm>
          <a:prstGeom prst="ellipse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장바구니 수정</a:t>
            </a:r>
            <a:r>
              <a:rPr lang="en-US" altLang="ko-KR" sz="1200" b="1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, </a:t>
            </a:r>
            <a:r>
              <a:rPr lang="ko-KR" altLang="en-US" sz="1200" b="1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삭제</a:t>
            </a:r>
            <a:r>
              <a:rPr lang="en-US" altLang="ko-KR" sz="1200" b="1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, </a:t>
            </a:r>
            <a:r>
              <a:rPr lang="ko-KR" altLang="en-US" sz="1200" b="1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담기</a:t>
            </a:r>
            <a:endParaRPr lang="en-US" altLang="ko-KR" sz="1200" b="1" dirty="0" smtClean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</p:txBody>
      </p:sp>
      <p:sp>
        <p:nvSpPr>
          <p:cNvPr id="287" name="TextBox 286"/>
          <p:cNvSpPr txBox="1"/>
          <p:nvPr/>
        </p:nvSpPr>
        <p:spPr>
          <a:xfrm>
            <a:off x="4575649" y="4478110"/>
            <a:ext cx="8098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extend</a:t>
            </a:r>
            <a:endParaRPr lang="ko-KR" altLang="en-US" sz="1400" b="1" dirty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</p:txBody>
      </p:sp>
      <p:grpSp>
        <p:nvGrpSpPr>
          <p:cNvPr id="991" name="그룹 990"/>
          <p:cNvGrpSpPr/>
          <p:nvPr/>
        </p:nvGrpSpPr>
        <p:grpSpPr>
          <a:xfrm>
            <a:off x="13610251" y="7043383"/>
            <a:ext cx="2641273" cy="1140633"/>
            <a:chOff x="13572488" y="2618696"/>
            <a:chExt cx="2641273" cy="1140633"/>
          </a:xfrm>
        </p:grpSpPr>
        <p:sp>
          <p:nvSpPr>
            <p:cNvPr id="239" name="타원 238"/>
            <p:cNvSpPr/>
            <p:nvPr/>
          </p:nvSpPr>
          <p:spPr>
            <a:xfrm>
              <a:off x="13572488" y="3339288"/>
              <a:ext cx="1122384" cy="420041"/>
            </a:xfrm>
            <a:prstGeom prst="ellipse">
              <a:avLst/>
            </a:prstGeom>
            <a:solidFill>
              <a:srgbClr val="BE8D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 smtClean="0">
                  <a:latin typeface="ONE 모바일고딕 OTF Light" panose="00000300000000000000" pitchFamily="50" charset="-127"/>
                  <a:ea typeface="ONE 모바일고딕 OTF Light" panose="00000300000000000000" pitchFamily="50" charset="-127"/>
                </a:rPr>
                <a:t>일별</a:t>
              </a:r>
              <a:endParaRPr lang="ko-KR" altLang="en-US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endParaRPr>
            </a:p>
          </p:txBody>
        </p:sp>
        <p:sp>
          <p:nvSpPr>
            <p:cNvPr id="290" name="타원 289"/>
            <p:cNvSpPr/>
            <p:nvPr/>
          </p:nvSpPr>
          <p:spPr>
            <a:xfrm>
              <a:off x="14204044" y="2618696"/>
              <a:ext cx="1122384" cy="420041"/>
            </a:xfrm>
            <a:prstGeom prst="ellipse">
              <a:avLst/>
            </a:prstGeom>
            <a:solidFill>
              <a:srgbClr val="BE8D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 err="1" smtClean="0">
                  <a:latin typeface="ONE 모바일고딕 OTF Light" panose="00000300000000000000" pitchFamily="50" charset="-127"/>
                  <a:ea typeface="ONE 모바일고딕 OTF Light" panose="00000300000000000000" pitchFamily="50" charset="-127"/>
                </a:rPr>
                <a:t>매출통계</a:t>
              </a:r>
              <a:endParaRPr lang="ko-KR" altLang="en-US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endParaRPr>
            </a:p>
          </p:txBody>
        </p:sp>
        <p:sp>
          <p:nvSpPr>
            <p:cNvPr id="291" name="타원 290"/>
            <p:cNvSpPr/>
            <p:nvPr/>
          </p:nvSpPr>
          <p:spPr>
            <a:xfrm>
              <a:off x="14842284" y="3321918"/>
              <a:ext cx="1371477" cy="420041"/>
            </a:xfrm>
            <a:prstGeom prst="ellipse">
              <a:avLst/>
            </a:prstGeom>
            <a:solidFill>
              <a:srgbClr val="BE8D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 err="1" smtClean="0">
                  <a:latin typeface="ONE 모바일고딕 OTF Light" panose="00000300000000000000" pitchFamily="50" charset="-127"/>
                  <a:ea typeface="ONE 모바일고딕 OTF Light" panose="00000300000000000000" pitchFamily="50" charset="-127"/>
                </a:rPr>
                <a:t>카테고리별</a:t>
              </a:r>
              <a:endParaRPr lang="ko-KR" altLang="en-US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endParaRPr>
            </a:p>
          </p:txBody>
        </p:sp>
        <p:cxnSp>
          <p:nvCxnSpPr>
            <p:cNvPr id="292" name="직선 화살표 연결선 291"/>
            <p:cNvCxnSpPr/>
            <p:nvPr/>
          </p:nvCxnSpPr>
          <p:spPr>
            <a:xfrm flipV="1">
              <a:off x="14318994" y="3064384"/>
              <a:ext cx="140728" cy="25030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직선 화살표 연결선 292"/>
            <p:cNvCxnSpPr/>
            <p:nvPr/>
          </p:nvCxnSpPr>
          <p:spPr>
            <a:xfrm flipH="1" flipV="1">
              <a:off x="15163925" y="3053171"/>
              <a:ext cx="184420" cy="211409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4" name="TextBox 293"/>
            <p:cNvSpPr txBox="1"/>
            <p:nvPr/>
          </p:nvSpPr>
          <p:spPr>
            <a:xfrm>
              <a:off x="14466249" y="3092634"/>
              <a:ext cx="80983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 smtClean="0">
                  <a:latin typeface="ONE 모바일고딕 OTF Light" panose="00000300000000000000" pitchFamily="50" charset="-127"/>
                  <a:ea typeface="ONE 모바일고딕 OTF Light" panose="00000300000000000000" pitchFamily="50" charset="-127"/>
                </a:rPr>
                <a:t>extend</a:t>
              </a:r>
              <a:endParaRPr lang="ko-KR" altLang="en-US" sz="14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endParaRPr>
            </a:p>
          </p:txBody>
        </p:sp>
      </p:grpSp>
      <p:sp>
        <p:nvSpPr>
          <p:cNvPr id="296" name="TextBox 295"/>
          <p:cNvSpPr txBox="1"/>
          <p:nvPr/>
        </p:nvSpPr>
        <p:spPr>
          <a:xfrm>
            <a:off x="11476679" y="5610088"/>
            <a:ext cx="8098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extend</a:t>
            </a:r>
            <a:endParaRPr lang="ko-KR" altLang="en-US" sz="1400" b="1" dirty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</p:txBody>
      </p:sp>
      <p:cxnSp>
        <p:nvCxnSpPr>
          <p:cNvPr id="326" name="직선 화살표 연결선 325"/>
          <p:cNvCxnSpPr/>
          <p:nvPr/>
        </p:nvCxnSpPr>
        <p:spPr>
          <a:xfrm flipH="1">
            <a:off x="4705821" y="4785887"/>
            <a:ext cx="52008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8" name="직선 연결선 327"/>
          <p:cNvCxnSpPr>
            <a:endCxn id="194" idx="2"/>
          </p:cNvCxnSpPr>
          <p:nvPr/>
        </p:nvCxnSpPr>
        <p:spPr>
          <a:xfrm flipV="1">
            <a:off x="2357349" y="5950167"/>
            <a:ext cx="1240043" cy="938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1" name="직선 연결선 330"/>
          <p:cNvCxnSpPr>
            <a:endCxn id="193" idx="2"/>
          </p:cNvCxnSpPr>
          <p:nvPr/>
        </p:nvCxnSpPr>
        <p:spPr>
          <a:xfrm flipV="1">
            <a:off x="2338393" y="6462176"/>
            <a:ext cx="1159707" cy="44275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4" name="직선 연결선 333"/>
          <p:cNvCxnSpPr>
            <a:endCxn id="197" idx="2"/>
          </p:cNvCxnSpPr>
          <p:nvPr/>
        </p:nvCxnSpPr>
        <p:spPr>
          <a:xfrm>
            <a:off x="2349950" y="6896151"/>
            <a:ext cx="1152129" cy="12984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7" name="직선 연결선 336"/>
          <p:cNvCxnSpPr>
            <a:endCxn id="196" idx="2"/>
          </p:cNvCxnSpPr>
          <p:nvPr/>
        </p:nvCxnSpPr>
        <p:spPr>
          <a:xfrm>
            <a:off x="2338393" y="6896151"/>
            <a:ext cx="1175243" cy="66443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0" name="직선 연결선 339"/>
          <p:cNvCxnSpPr>
            <a:endCxn id="232" idx="2"/>
          </p:cNvCxnSpPr>
          <p:nvPr/>
        </p:nvCxnSpPr>
        <p:spPr>
          <a:xfrm>
            <a:off x="2349950" y="6904928"/>
            <a:ext cx="1163686" cy="118612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0" name="직선 화살표 연결선 369"/>
          <p:cNvCxnSpPr/>
          <p:nvPr/>
        </p:nvCxnSpPr>
        <p:spPr>
          <a:xfrm flipV="1">
            <a:off x="8458509" y="5581521"/>
            <a:ext cx="0" cy="33602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1" name="직선 화살표 연결선 370"/>
          <p:cNvCxnSpPr/>
          <p:nvPr/>
        </p:nvCxnSpPr>
        <p:spPr>
          <a:xfrm flipV="1">
            <a:off x="11178226" y="5595861"/>
            <a:ext cx="0" cy="33602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" name="직선 연결선 308"/>
          <p:cNvCxnSpPr>
            <a:endCxn id="262" idx="6"/>
          </p:cNvCxnSpPr>
          <p:nvPr/>
        </p:nvCxnSpPr>
        <p:spPr>
          <a:xfrm flipH="1">
            <a:off x="14850360" y="4556018"/>
            <a:ext cx="2281809" cy="92970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1" name="직선 연결선 310"/>
          <p:cNvCxnSpPr>
            <a:endCxn id="241" idx="6"/>
          </p:cNvCxnSpPr>
          <p:nvPr/>
        </p:nvCxnSpPr>
        <p:spPr>
          <a:xfrm flipH="1" flipV="1">
            <a:off x="14850360" y="3923298"/>
            <a:ext cx="2276258" cy="62941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" name="직선 연결선 313"/>
          <p:cNvCxnSpPr>
            <a:endCxn id="253" idx="6"/>
          </p:cNvCxnSpPr>
          <p:nvPr/>
        </p:nvCxnSpPr>
        <p:spPr>
          <a:xfrm flipH="1" flipV="1">
            <a:off x="15201688" y="2383081"/>
            <a:ext cx="1924930" cy="217293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1" name="직선 연결선 320"/>
          <p:cNvCxnSpPr>
            <a:endCxn id="270" idx="6"/>
          </p:cNvCxnSpPr>
          <p:nvPr/>
        </p:nvCxnSpPr>
        <p:spPr>
          <a:xfrm flipH="1">
            <a:off x="11735772" y="4569257"/>
            <a:ext cx="5390846" cy="72664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8" name="직선 연결선 337"/>
          <p:cNvCxnSpPr>
            <a:endCxn id="195" idx="6"/>
          </p:cNvCxnSpPr>
          <p:nvPr/>
        </p:nvCxnSpPr>
        <p:spPr>
          <a:xfrm flipH="1" flipV="1">
            <a:off x="12175635" y="2375402"/>
            <a:ext cx="4950983" cy="218756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8" name="Object 44"/>
          <p:cNvSpPr txBox="1"/>
          <p:nvPr/>
        </p:nvSpPr>
        <p:spPr>
          <a:xfrm>
            <a:off x="711111" y="9669283"/>
            <a:ext cx="3633333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300" dirty="0" smtClean="0">
                <a:solidFill>
                  <a:srgbClr val="BE8D6E"/>
                </a:solidFill>
                <a:latin typeface="DynaPuff Regular" pitchFamily="2" charset="0"/>
                <a:ea typeface="DynaPuff Regular" pitchFamily="2" charset="0"/>
                <a:cs typeface="S-Core Dream 3 Light" pitchFamily="34" charset="0"/>
              </a:rPr>
              <a:t>About BOWOW</a:t>
            </a:r>
            <a:endParaRPr lang="en-US" dirty="0">
              <a:solidFill>
                <a:srgbClr val="BE8D6E"/>
              </a:solidFill>
              <a:latin typeface="DynaPuff Regular" pitchFamily="2" charset="0"/>
              <a:ea typeface="DynaPuff Regular" pitchFamily="2" charset="0"/>
            </a:endParaRPr>
          </a:p>
        </p:txBody>
      </p:sp>
      <p:grpSp>
        <p:nvGrpSpPr>
          <p:cNvPr id="436" name="그룹 1007"/>
          <p:cNvGrpSpPr/>
          <p:nvPr/>
        </p:nvGrpSpPr>
        <p:grpSpPr>
          <a:xfrm>
            <a:off x="690027" y="9259754"/>
            <a:ext cx="16923687" cy="24898"/>
            <a:chOff x="690027" y="9259754"/>
            <a:chExt cx="16923687" cy="24898"/>
          </a:xfrm>
        </p:grpSpPr>
        <p:pic>
          <p:nvPicPr>
            <p:cNvPr id="437" name="Object 2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90027" y="9259754"/>
              <a:ext cx="16923687" cy="24898"/>
            </a:xfrm>
            <a:prstGeom prst="rect">
              <a:avLst/>
            </a:prstGeom>
          </p:spPr>
        </p:pic>
      </p:grpSp>
      <p:sp>
        <p:nvSpPr>
          <p:cNvPr id="126" name="TextBox 125"/>
          <p:cNvSpPr txBox="1"/>
          <p:nvPr/>
        </p:nvSpPr>
        <p:spPr>
          <a:xfrm>
            <a:off x="2771291" y="161010"/>
            <a:ext cx="87859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700" b="1" dirty="0" smtClean="0">
                <a:solidFill>
                  <a:srgbClr val="756B5F"/>
                </a:solidFill>
              </a:rPr>
              <a:t>7. </a:t>
            </a:r>
            <a:r>
              <a:rPr lang="ko-KR" altLang="en-US" sz="2700" b="1" dirty="0" err="1" smtClean="0">
                <a:solidFill>
                  <a:srgbClr val="756B5F"/>
                </a:solidFill>
              </a:rPr>
              <a:t>유스케이스</a:t>
            </a:r>
            <a:r>
              <a:rPr lang="ko-KR" altLang="en-US" sz="2700" b="1" dirty="0" smtClean="0">
                <a:solidFill>
                  <a:srgbClr val="756B5F"/>
                </a:solidFill>
              </a:rPr>
              <a:t> 다이어그램 </a:t>
            </a:r>
            <a:r>
              <a:rPr lang="en-US" altLang="ko-KR" sz="2800" b="1" dirty="0">
                <a:solidFill>
                  <a:srgbClr val="756B5F"/>
                </a:solidFill>
              </a:rPr>
              <a:t>(</a:t>
            </a:r>
            <a:r>
              <a:rPr lang="en-US" altLang="ko-KR" sz="2800" b="1" dirty="0" err="1">
                <a:solidFill>
                  <a:srgbClr val="756B5F"/>
                </a:solidFill>
              </a:rPr>
              <a:t>usecase</a:t>
            </a:r>
            <a:r>
              <a:rPr lang="en-US" altLang="ko-KR" sz="2800" b="1" dirty="0">
                <a:solidFill>
                  <a:srgbClr val="756B5F"/>
                </a:solidFill>
              </a:rPr>
              <a:t> diagram)</a:t>
            </a:r>
            <a:endParaRPr lang="ko-KR" altLang="en-US" sz="2800" b="1" dirty="0">
              <a:solidFill>
                <a:srgbClr val="756B5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9545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" name="직선 연결선 46"/>
          <p:cNvCxnSpPr/>
          <p:nvPr/>
        </p:nvCxnSpPr>
        <p:spPr>
          <a:xfrm>
            <a:off x="1981200" y="1714500"/>
            <a:ext cx="0" cy="6858000"/>
          </a:xfrm>
          <a:prstGeom prst="line">
            <a:avLst/>
          </a:prstGeom>
          <a:ln w="25400">
            <a:solidFill>
              <a:srgbClr val="756B5F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/>
          <p:cNvCxnSpPr/>
          <p:nvPr/>
        </p:nvCxnSpPr>
        <p:spPr>
          <a:xfrm>
            <a:off x="3733800" y="1714500"/>
            <a:ext cx="0" cy="6858000"/>
          </a:xfrm>
          <a:prstGeom prst="line">
            <a:avLst/>
          </a:prstGeom>
          <a:ln w="25400">
            <a:solidFill>
              <a:srgbClr val="756B5F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/>
          <p:cNvCxnSpPr/>
          <p:nvPr/>
        </p:nvCxnSpPr>
        <p:spPr>
          <a:xfrm>
            <a:off x="5486400" y="1714500"/>
            <a:ext cx="0" cy="6858000"/>
          </a:xfrm>
          <a:prstGeom prst="line">
            <a:avLst/>
          </a:prstGeom>
          <a:ln w="25400">
            <a:solidFill>
              <a:srgbClr val="756B5F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/>
          <p:cNvCxnSpPr/>
          <p:nvPr/>
        </p:nvCxnSpPr>
        <p:spPr>
          <a:xfrm>
            <a:off x="7162800" y="1866900"/>
            <a:ext cx="0" cy="6705600"/>
          </a:xfrm>
          <a:prstGeom prst="line">
            <a:avLst/>
          </a:prstGeom>
          <a:ln w="25400">
            <a:solidFill>
              <a:srgbClr val="756B5F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/>
          <p:cNvCxnSpPr>
            <a:stCxn id="42" idx="2"/>
          </p:cNvCxnSpPr>
          <p:nvPr/>
        </p:nvCxnSpPr>
        <p:spPr>
          <a:xfrm>
            <a:off x="8908992" y="1866900"/>
            <a:ext cx="6408" cy="6705600"/>
          </a:xfrm>
          <a:prstGeom prst="line">
            <a:avLst/>
          </a:prstGeom>
          <a:ln w="25400">
            <a:solidFill>
              <a:srgbClr val="756B5F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/>
          <p:cNvCxnSpPr>
            <a:stCxn id="43" idx="2"/>
          </p:cNvCxnSpPr>
          <p:nvPr/>
        </p:nvCxnSpPr>
        <p:spPr>
          <a:xfrm>
            <a:off x="10648776" y="1866900"/>
            <a:ext cx="19224" cy="6705600"/>
          </a:xfrm>
          <a:prstGeom prst="line">
            <a:avLst/>
          </a:prstGeom>
          <a:ln w="25400">
            <a:solidFill>
              <a:srgbClr val="756B5F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/>
          <p:cNvCxnSpPr>
            <a:stCxn id="44" idx="2"/>
          </p:cNvCxnSpPr>
          <p:nvPr/>
        </p:nvCxnSpPr>
        <p:spPr>
          <a:xfrm>
            <a:off x="12388560" y="1866900"/>
            <a:ext cx="32040" cy="6705600"/>
          </a:xfrm>
          <a:prstGeom prst="line">
            <a:avLst/>
          </a:prstGeom>
          <a:ln w="25400">
            <a:solidFill>
              <a:srgbClr val="756B5F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/>
          <p:cNvCxnSpPr>
            <a:stCxn id="45" idx="2"/>
          </p:cNvCxnSpPr>
          <p:nvPr/>
        </p:nvCxnSpPr>
        <p:spPr>
          <a:xfrm>
            <a:off x="14128345" y="1866900"/>
            <a:ext cx="44855" cy="6705600"/>
          </a:xfrm>
          <a:prstGeom prst="line">
            <a:avLst/>
          </a:prstGeom>
          <a:ln w="25400">
            <a:solidFill>
              <a:srgbClr val="756B5F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/>
          <p:cNvCxnSpPr/>
          <p:nvPr/>
        </p:nvCxnSpPr>
        <p:spPr>
          <a:xfrm>
            <a:off x="15849600" y="1866900"/>
            <a:ext cx="0" cy="6705600"/>
          </a:xfrm>
          <a:prstGeom prst="line">
            <a:avLst/>
          </a:prstGeom>
          <a:ln w="25400">
            <a:solidFill>
              <a:srgbClr val="756B5F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bject 14"/>
          <p:cNvSpPr txBox="1"/>
          <p:nvPr/>
        </p:nvSpPr>
        <p:spPr>
          <a:xfrm>
            <a:off x="16987662" y="601747"/>
            <a:ext cx="616528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300" kern="0" spc="-100" dirty="0" smtClean="0">
                <a:solidFill>
                  <a:srgbClr val="BE8D6E"/>
                </a:solidFill>
                <a:latin typeface="S-Core Dream 3 Light" pitchFamily="34" charset="0"/>
                <a:cs typeface="S-Core Dream 3 Light" pitchFamily="34" charset="0"/>
              </a:rPr>
              <a:t>08</a:t>
            </a:r>
            <a:endParaRPr lang="en-US" dirty="0">
              <a:solidFill>
                <a:srgbClr val="BE8D6E"/>
              </a:solidFill>
            </a:endParaRPr>
          </a:p>
        </p:txBody>
      </p:sp>
      <p:grpSp>
        <p:nvGrpSpPr>
          <p:cNvPr id="1006" name="그룹 1006"/>
          <p:cNvGrpSpPr/>
          <p:nvPr/>
        </p:nvGrpSpPr>
        <p:grpSpPr>
          <a:xfrm>
            <a:off x="690027" y="9259754"/>
            <a:ext cx="16923687" cy="24898"/>
            <a:chOff x="690027" y="9259754"/>
            <a:chExt cx="16923687" cy="24898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0027" y="9259754"/>
              <a:ext cx="16923687" cy="24898"/>
            </a:xfrm>
            <a:prstGeom prst="rect">
              <a:avLst/>
            </a:prstGeom>
          </p:spPr>
        </p:pic>
      </p:grpSp>
      <p:pic>
        <p:nvPicPr>
          <p:cNvPr id="28" name="그림 2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8489" y="9353816"/>
            <a:ext cx="1824025" cy="818884"/>
          </a:xfrm>
          <a:prstGeom prst="rect">
            <a:avLst/>
          </a:prstGeom>
        </p:spPr>
      </p:pic>
      <p:sp>
        <p:nvSpPr>
          <p:cNvPr id="30" name="Object 44"/>
          <p:cNvSpPr txBox="1"/>
          <p:nvPr/>
        </p:nvSpPr>
        <p:spPr>
          <a:xfrm>
            <a:off x="711111" y="9669283"/>
            <a:ext cx="3633333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300" dirty="0" smtClean="0">
                <a:solidFill>
                  <a:srgbClr val="BE8D6E"/>
                </a:solidFill>
                <a:latin typeface="DynaPuff Regular" pitchFamily="2" charset="0"/>
                <a:ea typeface="DynaPuff Regular" pitchFamily="2" charset="0"/>
                <a:cs typeface="S-Core Dream 3 Light" pitchFamily="34" charset="0"/>
              </a:rPr>
              <a:t>About BOWOW</a:t>
            </a:r>
            <a:endParaRPr lang="en-US" dirty="0">
              <a:solidFill>
                <a:srgbClr val="BE8D6E"/>
              </a:solidFill>
              <a:latin typeface="DynaPuff Regular" pitchFamily="2" charset="0"/>
              <a:ea typeface="DynaPuff Regular" pitchFamily="2" charset="0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1219200" y="1028700"/>
            <a:ext cx="1461311" cy="838200"/>
          </a:xfrm>
          <a:prstGeom prst="rect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 smtClean="0"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방문이용자</a:t>
            </a:r>
            <a:endParaRPr lang="ko-KR" altLang="en-US" sz="1400" dirty="0">
              <a:latin typeface="ONE 모바일고딕 Title" panose="00000500000000000000" pitchFamily="2" charset="-127"/>
              <a:ea typeface="ONE 모바일고딕 Title" panose="00000500000000000000" pitchFamily="2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2958984" y="1028700"/>
            <a:ext cx="1461311" cy="838200"/>
          </a:xfrm>
          <a:prstGeom prst="rect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가입</a:t>
            </a:r>
            <a:endParaRPr lang="ko-KR" altLang="en-US" sz="1400" dirty="0">
              <a:latin typeface="ONE 모바일고딕 Title" panose="00000500000000000000" pitchFamily="2" charset="-127"/>
              <a:ea typeface="ONE 모바일고딕 Title" panose="00000500000000000000" pitchFamily="2" charset="-127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4698768" y="1028700"/>
            <a:ext cx="1461311" cy="838200"/>
          </a:xfrm>
          <a:prstGeom prst="rect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로그인</a:t>
            </a:r>
            <a:r>
              <a:rPr lang="en-US" altLang="ko-KR" sz="1400" dirty="0" smtClean="0"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/</a:t>
            </a:r>
            <a:r>
              <a:rPr lang="ko-KR" altLang="en-US" sz="1400" dirty="0" smtClean="0"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아웃</a:t>
            </a:r>
            <a:endParaRPr lang="ko-KR" altLang="en-US" sz="1400" dirty="0">
              <a:latin typeface="ONE 모바일고딕 Title" panose="00000500000000000000" pitchFamily="2" charset="-127"/>
              <a:ea typeface="ONE 모바일고딕 Title" panose="00000500000000000000" pitchFamily="2" charset="-127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6438552" y="1028700"/>
            <a:ext cx="1461311" cy="838200"/>
          </a:xfrm>
          <a:prstGeom prst="rect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상품 목록 및</a:t>
            </a:r>
            <a:endParaRPr lang="en-US" altLang="ko-KR" sz="1400" dirty="0" smtClean="0">
              <a:latin typeface="ONE 모바일고딕 Title" panose="00000500000000000000" pitchFamily="2" charset="-127"/>
              <a:ea typeface="ONE 모바일고딕 Title" panose="00000500000000000000" pitchFamily="2" charset="-127"/>
            </a:endParaRPr>
          </a:p>
          <a:p>
            <a:pPr algn="ctr"/>
            <a:r>
              <a:rPr lang="ko-KR" altLang="en-US" sz="1400" dirty="0" smtClean="0"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상품 상세</a:t>
            </a:r>
            <a:endParaRPr lang="en-US" altLang="ko-KR" sz="1400" dirty="0" smtClean="0">
              <a:latin typeface="ONE 모바일고딕 Title" panose="00000500000000000000" pitchFamily="2" charset="-127"/>
              <a:ea typeface="ONE 모바일고딕 Title" panose="00000500000000000000" pitchFamily="2" charset="-127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8178336" y="1028700"/>
            <a:ext cx="1461311" cy="838200"/>
          </a:xfrm>
          <a:prstGeom prst="rect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상품검색</a:t>
            </a:r>
            <a:endParaRPr lang="ko-KR" altLang="en-US" sz="1400" dirty="0">
              <a:latin typeface="ONE 모바일고딕 Title" panose="00000500000000000000" pitchFamily="2" charset="-127"/>
              <a:ea typeface="ONE 모바일고딕 Title" panose="00000500000000000000" pitchFamily="2" charset="-127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9918120" y="1028700"/>
            <a:ext cx="1461311" cy="838200"/>
          </a:xfrm>
          <a:prstGeom prst="rect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장바구니</a:t>
            </a:r>
            <a:endParaRPr lang="ko-KR" altLang="en-US" sz="1400" dirty="0">
              <a:latin typeface="ONE 모바일고딕 Title" panose="00000500000000000000" pitchFamily="2" charset="-127"/>
              <a:ea typeface="ONE 모바일고딕 Title" panose="00000500000000000000" pitchFamily="2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11657904" y="1028700"/>
            <a:ext cx="1461311" cy="838200"/>
          </a:xfrm>
          <a:prstGeom prst="rect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상품주문</a:t>
            </a:r>
            <a:endParaRPr lang="ko-KR" altLang="en-US" sz="1400" dirty="0">
              <a:latin typeface="ONE 모바일고딕 Title" panose="00000500000000000000" pitchFamily="2" charset="-127"/>
              <a:ea typeface="ONE 모바일고딕 Title" panose="00000500000000000000" pitchFamily="2" charset="-127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13397689" y="1028700"/>
            <a:ext cx="1461311" cy="838200"/>
          </a:xfrm>
          <a:prstGeom prst="rect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 smtClean="0"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마이페이지</a:t>
            </a:r>
            <a:endParaRPr lang="ko-KR" altLang="en-US" sz="1400" dirty="0">
              <a:latin typeface="ONE 모바일고딕 Title" panose="00000500000000000000" pitchFamily="2" charset="-127"/>
              <a:ea typeface="ONE 모바일고딕 Title" panose="00000500000000000000" pitchFamily="2" charset="-127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15137474" y="1028700"/>
            <a:ext cx="1461311" cy="838200"/>
          </a:xfrm>
          <a:prstGeom prst="rect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게시판</a:t>
            </a:r>
            <a:endParaRPr lang="ko-KR" altLang="en-US" sz="1400" dirty="0">
              <a:latin typeface="ONE 모바일고딕 Title" panose="00000500000000000000" pitchFamily="2" charset="-127"/>
              <a:ea typeface="ONE 모바일고딕 Title" panose="00000500000000000000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612875" y="2400300"/>
            <a:ext cx="762000" cy="381000"/>
          </a:xfrm>
          <a:prstGeom prst="rect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/>
          <p:cNvSpPr/>
          <p:nvPr/>
        </p:nvSpPr>
        <p:spPr>
          <a:xfrm>
            <a:off x="3347087" y="2400300"/>
            <a:ext cx="762000" cy="381000"/>
          </a:xfrm>
          <a:prstGeom prst="rect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2106064" y="2092523"/>
            <a:ext cx="13885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1. </a:t>
            </a:r>
            <a:r>
              <a:rPr lang="ko-KR" altLang="en-US" sz="1400" dirty="0" smtClean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회원정보입력</a:t>
            </a:r>
            <a:endParaRPr lang="ko-KR" altLang="en-US" sz="1400" dirty="0">
              <a:latin typeface="ONE 모바일고딕 OTF Regular" panose="00000500000000000000" pitchFamily="50" charset="-127"/>
              <a:ea typeface="ONE 모바일고딕 OTF Regular" panose="00000500000000000000" pitchFamily="50" charset="-127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4018200" y="1919200"/>
            <a:ext cx="15376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1-1. </a:t>
            </a:r>
            <a:r>
              <a:rPr lang="ko-KR" altLang="en-US" sz="1200" dirty="0" smtClean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아이디</a:t>
            </a:r>
            <a:r>
              <a:rPr lang="en-US" altLang="ko-KR" sz="1200" dirty="0" smtClean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, </a:t>
            </a:r>
            <a:r>
              <a:rPr lang="ko-KR" altLang="en-US" sz="1200" dirty="0" smtClean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이메일 </a:t>
            </a:r>
            <a:endParaRPr lang="en-US" altLang="ko-KR" sz="1200" dirty="0" smtClean="0">
              <a:latin typeface="ONE 모바일고딕 OTF Regular" panose="00000500000000000000" pitchFamily="50" charset="-127"/>
              <a:ea typeface="ONE 모바일고딕 OTF Regular" panose="00000500000000000000" pitchFamily="50" charset="-127"/>
            </a:endParaRPr>
          </a:p>
          <a:p>
            <a:r>
              <a:rPr lang="en-US" altLang="ko-KR" sz="12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 </a:t>
            </a:r>
            <a:r>
              <a:rPr lang="en-US" altLang="ko-KR" sz="1200" dirty="0" smtClean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         </a:t>
            </a:r>
            <a:r>
              <a:rPr lang="ko-KR" altLang="en-US" sz="1200" dirty="0" err="1" smtClean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중복체크</a:t>
            </a:r>
            <a:endParaRPr lang="ko-KR" altLang="en-US" sz="1200" dirty="0">
              <a:latin typeface="ONE 모바일고딕 OTF Regular" panose="00000500000000000000" pitchFamily="50" charset="-127"/>
              <a:ea typeface="ONE 모바일고딕 OTF Regular" panose="00000500000000000000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799452" y="2501785"/>
            <a:ext cx="464694" cy="165349"/>
          </a:xfrm>
          <a:prstGeom prst="rect">
            <a:avLst/>
          </a:prstGeom>
          <a:solidFill>
            <a:schemeClr val="bg1"/>
          </a:solidFill>
          <a:ln>
            <a:solidFill>
              <a:srgbClr val="BE8D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6" name="구부러진 연결선 75"/>
          <p:cNvCxnSpPr>
            <a:stCxn id="71" idx="0"/>
            <a:endCxn id="10" idx="3"/>
          </p:cNvCxnSpPr>
          <p:nvPr/>
        </p:nvCxnSpPr>
        <p:spPr>
          <a:xfrm rot="16200000" flipH="1">
            <a:off x="3904036" y="2224351"/>
            <a:ext cx="184160" cy="536059"/>
          </a:xfrm>
          <a:prstGeom prst="curvedConnector4">
            <a:avLst>
              <a:gd name="adj1" fmla="val -124131"/>
              <a:gd name="adj2" fmla="val 142645"/>
            </a:avLst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9" name="직선 화살표 연결선 998"/>
          <p:cNvCxnSpPr/>
          <p:nvPr/>
        </p:nvCxnSpPr>
        <p:spPr>
          <a:xfrm>
            <a:off x="2438400" y="2492380"/>
            <a:ext cx="8382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화살표 연결선 124"/>
          <p:cNvCxnSpPr/>
          <p:nvPr/>
        </p:nvCxnSpPr>
        <p:spPr>
          <a:xfrm rot="10800000">
            <a:off x="2438400" y="2644780"/>
            <a:ext cx="838200" cy="0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TextBox 125"/>
          <p:cNvSpPr txBox="1"/>
          <p:nvPr/>
        </p:nvSpPr>
        <p:spPr>
          <a:xfrm>
            <a:off x="2106064" y="2778323"/>
            <a:ext cx="13885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2. </a:t>
            </a:r>
            <a:r>
              <a:rPr lang="ko-KR" altLang="en-US" sz="1400" dirty="0" smtClean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회원정보확인</a:t>
            </a:r>
            <a:endParaRPr lang="ko-KR" altLang="en-US" sz="1400" dirty="0">
              <a:latin typeface="ONE 모바일고딕 OTF Regular" panose="00000500000000000000" pitchFamily="50" charset="-127"/>
              <a:ea typeface="ONE 모바일고딕 OTF Regular" panose="00000500000000000000" pitchFamily="50" charset="-127"/>
            </a:endParaRPr>
          </a:p>
        </p:txBody>
      </p:sp>
      <p:sp>
        <p:nvSpPr>
          <p:cNvPr id="127" name="직사각형 126"/>
          <p:cNvSpPr/>
          <p:nvPr/>
        </p:nvSpPr>
        <p:spPr>
          <a:xfrm>
            <a:off x="1612875" y="3454579"/>
            <a:ext cx="762000" cy="381000"/>
          </a:xfrm>
          <a:prstGeom prst="rect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8" name="직사각형 127"/>
          <p:cNvSpPr/>
          <p:nvPr/>
        </p:nvSpPr>
        <p:spPr>
          <a:xfrm>
            <a:off x="5105401" y="3454579"/>
            <a:ext cx="762000" cy="381000"/>
          </a:xfrm>
          <a:prstGeom prst="rect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9" name="직선 화살표 연결선 128"/>
          <p:cNvCxnSpPr/>
          <p:nvPr/>
        </p:nvCxnSpPr>
        <p:spPr>
          <a:xfrm>
            <a:off x="2461978" y="3543300"/>
            <a:ext cx="246744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직선 화살표 연결선 130"/>
          <p:cNvCxnSpPr/>
          <p:nvPr/>
        </p:nvCxnSpPr>
        <p:spPr>
          <a:xfrm flipH="1">
            <a:off x="2475255" y="3704138"/>
            <a:ext cx="2440890" cy="0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TextBox 132"/>
          <p:cNvSpPr txBox="1"/>
          <p:nvPr/>
        </p:nvSpPr>
        <p:spPr>
          <a:xfrm>
            <a:off x="3264865" y="3151191"/>
            <a:ext cx="888385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3. </a:t>
            </a:r>
            <a:r>
              <a:rPr lang="ko-KR" altLang="en-US" sz="1400" dirty="0" smtClean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로그인</a:t>
            </a:r>
            <a:endParaRPr lang="ko-KR" altLang="en-US" sz="1400" dirty="0">
              <a:latin typeface="ONE 모바일고딕 OTF Regular" panose="00000500000000000000" pitchFamily="50" charset="-127"/>
              <a:ea typeface="ONE 모바일고딕 OTF Regular" panose="00000500000000000000" pitchFamily="50" charset="-127"/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2917682" y="3796662"/>
            <a:ext cx="172194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4. </a:t>
            </a:r>
            <a:r>
              <a:rPr lang="ko-KR" altLang="en-US" sz="1400" dirty="0" smtClean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회원정보확인승인</a:t>
            </a:r>
            <a:endParaRPr lang="ko-KR" altLang="en-US" sz="1400" dirty="0">
              <a:latin typeface="ONE 모바일고딕 OTF Regular" panose="00000500000000000000" pitchFamily="50" charset="-127"/>
              <a:ea typeface="ONE 모바일고딕 OTF Regular" panose="00000500000000000000" pitchFamily="50" charset="-127"/>
            </a:endParaRPr>
          </a:p>
        </p:txBody>
      </p:sp>
      <p:sp>
        <p:nvSpPr>
          <p:cNvPr id="135" name="직사각형 134"/>
          <p:cNvSpPr/>
          <p:nvPr/>
        </p:nvSpPr>
        <p:spPr>
          <a:xfrm>
            <a:off x="1612875" y="4330879"/>
            <a:ext cx="762000" cy="381000"/>
          </a:xfrm>
          <a:prstGeom prst="rect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6" name="직사각형 135"/>
          <p:cNvSpPr/>
          <p:nvPr/>
        </p:nvSpPr>
        <p:spPr>
          <a:xfrm>
            <a:off x="6781800" y="4330879"/>
            <a:ext cx="762000" cy="381000"/>
          </a:xfrm>
          <a:prstGeom prst="rect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7" name="직선 화살표 연결선 136"/>
          <p:cNvCxnSpPr/>
          <p:nvPr/>
        </p:nvCxnSpPr>
        <p:spPr>
          <a:xfrm>
            <a:off x="2527777" y="4457700"/>
            <a:ext cx="41148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직선 화살표 연결선 138"/>
          <p:cNvCxnSpPr/>
          <p:nvPr/>
        </p:nvCxnSpPr>
        <p:spPr>
          <a:xfrm flipH="1">
            <a:off x="2527777" y="4610100"/>
            <a:ext cx="4114800" cy="0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TextBox 140"/>
          <p:cNvSpPr txBox="1"/>
          <p:nvPr/>
        </p:nvSpPr>
        <p:spPr>
          <a:xfrm>
            <a:off x="3908118" y="4100924"/>
            <a:ext cx="148149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5. </a:t>
            </a:r>
            <a:r>
              <a:rPr lang="ko-KR" altLang="en-US" sz="1400" dirty="0" smtClean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상품 목록 조회</a:t>
            </a:r>
            <a:endParaRPr lang="ko-KR" altLang="en-US" sz="1400" dirty="0">
              <a:latin typeface="ONE 모바일고딕 OTF Regular" panose="00000500000000000000" pitchFamily="50" charset="-127"/>
              <a:ea typeface="ONE 모바일고딕 OTF Regular" panose="00000500000000000000" pitchFamily="50" charset="-127"/>
            </a:endParaRPr>
          </a:p>
        </p:txBody>
      </p:sp>
      <p:sp>
        <p:nvSpPr>
          <p:cNvPr id="142" name="TextBox 141"/>
          <p:cNvSpPr txBox="1"/>
          <p:nvPr/>
        </p:nvSpPr>
        <p:spPr>
          <a:xfrm>
            <a:off x="3926041" y="4686300"/>
            <a:ext cx="1527982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6. </a:t>
            </a:r>
            <a:r>
              <a:rPr lang="ko-KR" altLang="en-US" sz="1400" dirty="0" smtClean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상품 정보 확인</a:t>
            </a:r>
            <a:endParaRPr lang="ko-KR" altLang="en-US" sz="1400" dirty="0">
              <a:latin typeface="ONE 모바일고딕 OTF Regular" panose="00000500000000000000" pitchFamily="50" charset="-127"/>
              <a:ea typeface="ONE 모바일고딕 OTF Regular" panose="00000500000000000000" pitchFamily="50" charset="-127"/>
            </a:endParaRPr>
          </a:p>
        </p:txBody>
      </p:sp>
      <p:sp>
        <p:nvSpPr>
          <p:cNvPr id="143" name="직사각형 142"/>
          <p:cNvSpPr/>
          <p:nvPr/>
        </p:nvSpPr>
        <p:spPr>
          <a:xfrm>
            <a:off x="1612875" y="5226687"/>
            <a:ext cx="762000" cy="381000"/>
          </a:xfrm>
          <a:prstGeom prst="rect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4" name="직사각형 143"/>
          <p:cNvSpPr/>
          <p:nvPr/>
        </p:nvSpPr>
        <p:spPr>
          <a:xfrm>
            <a:off x="8527991" y="5226687"/>
            <a:ext cx="762000" cy="381000"/>
          </a:xfrm>
          <a:prstGeom prst="rect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5" name="직선 화살표 연결선 144"/>
          <p:cNvCxnSpPr/>
          <p:nvPr/>
        </p:nvCxnSpPr>
        <p:spPr>
          <a:xfrm>
            <a:off x="2527777" y="5295900"/>
            <a:ext cx="585422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직선 화살표 연결선 146"/>
          <p:cNvCxnSpPr/>
          <p:nvPr/>
        </p:nvCxnSpPr>
        <p:spPr>
          <a:xfrm flipH="1">
            <a:off x="2527777" y="5448300"/>
            <a:ext cx="5854223" cy="0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TextBox 148"/>
          <p:cNvSpPr txBox="1"/>
          <p:nvPr/>
        </p:nvSpPr>
        <p:spPr>
          <a:xfrm>
            <a:off x="5157345" y="4922557"/>
            <a:ext cx="1101584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5. </a:t>
            </a:r>
            <a:r>
              <a:rPr lang="ko-KR" altLang="en-US" sz="1400" dirty="0" smtClean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상품 검색</a:t>
            </a:r>
            <a:endParaRPr lang="ko-KR" altLang="en-US" sz="1400" dirty="0">
              <a:latin typeface="ONE 모바일고딕 OTF Regular" panose="00000500000000000000" pitchFamily="50" charset="-127"/>
              <a:ea typeface="ONE 모바일고딕 OTF Regular" panose="00000500000000000000" pitchFamily="50" charset="-127"/>
            </a:endParaRPr>
          </a:p>
        </p:txBody>
      </p:sp>
      <p:sp>
        <p:nvSpPr>
          <p:cNvPr id="150" name="TextBox 149"/>
          <p:cNvSpPr txBox="1"/>
          <p:nvPr/>
        </p:nvSpPr>
        <p:spPr>
          <a:xfrm>
            <a:off x="5153238" y="5529932"/>
            <a:ext cx="148149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6. </a:t>
            </a:r>
            <a:r>
              <a:rPr lang="ko-KR" altLang="en-US" sz="1400" dirty="0" smtClean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상품 정보 확인</a:t>
            </a:r>
            <a:endParaRPr lang="ko-KR" altLang="en-US" sz="1400" dirty="0">
              <a:latin typeface="ONE 모바일고딕 OTF Regular" panose="00000500000000000000" pitchFamily="50" charset="-127"/>
              <a:ea typeface="ONE 모바일고딕 OTF Regular" panose="00000500000000000000" pitchFamily="50" charset="-127"/>
            </a:endParaRPr>
          </a:p>
        </p:txBody>
      </p:sp>
      <p:sp>
        <p:nvSpPr>
          <p:cNvPr id="151" name="직사각형 150"/>
          <p:cNvSpPr/>
          <p:nvPr/>
        </p:nvSpPr>
        <p:spPr>
          <a:xfrm>
            <a:off x="6778768" y="5905500"/>
            <a:ext cx="762000" cy="381000"/>
          </a:xfrm>
          <a:prstGeom prst="rect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2" name="직사각형 151"/>
          <p:cNvSpPr/>
          <p:nvPr/>
        </p:nvSpPr>
        <p:spPr>
          <a:xfrm>
            <a:off x="10267775" y="5905500"/>
            <a:ext cx="762000" cy="381000"/>
          </a:xfrm>
          <a:prstGeom prst="rect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16" name="직선 화살표 연결선 1015"/>
          <p:cNvCxnSpPr/>
          <p:nvPr/>
        </p:nvCxnSpPr>
        <p:spPr>
          <a:xfrm>
            <a:off x="7620000" y="6031136"/>
            <a:ext cx="25146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직선 화살표 연결선 154"/>
          <p:cNvCxnSpPr/>
          <p:nvPr/>
        </p:nvCxnSpPr>
        <p:spPr>
          <a:xfrm flipH="1">
            <a:off x="7652844" y="6183536"/>
            <a:ext cx="2440890" cy="0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TextBox 155"/>
          <p:cNvSpPr txBox="1"/>
          <p:nvPr/>
        </p:nvSpPr>
        <p:spPr>
          <a:xfrm>
            <a:off x="10940736" y="6322336"/>
            <a:ext cx="1008609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9</a:t>
            </a:r>
            <a:r>
              <a:rPr lang="en-US" altLang="ko-KR" sz="1400" dirty="0" smtClean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 </a:t>
            </a:r>
            <a:r>
              <a:rPr lang="ko-KR" altLang="en-US" sz="1400" dirty="0" smtClean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상품주문</a:t>
            </a:r>
            <a:endParaRPr lang="ko-KR" altLang="en-US" sz="1400" dirty="0">
              <a:latin typeface="ONE 모바일고딕 OTF Regular" panose="00000500000000000000" pitchFamily="50" charset="-127"/>
              <a:ea typeface="ONE 모바일고딕 OTF Regular" panose="00000500000000000000" pitchFamily="50" charset="-127"/>
            </a:endParaRPr>
          </a:p>
        </p:txBody>
      </p:sp>
      <p:sp>
        <p:nvSpPr>
          <p:cNvPr id="157" name="TextBox 156"/>
          <p:cNvSpPr txBox="1"/>
          <p:nvPr/>
        </p:nvSpPr>
        <p:spPr>
          <a:xfrm>
            <a:off x="8033571" y="6247639"/>
            <a:ext cx="1814920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8</a:t>
            </a:r>
            <a:r>
              <a:rPr lang="en-US" altLang="ko-KR" sz="1400" dirty="0" smtClean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. </a:t>
            </a:r>
            <a:r>
              <a:rPr lang="ko-KR" altLang="en-US" sz="1400" dirty="0" smtClean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장바구니 상품 확인</a:t>
            </a:r>
            <a:endParaRPr lang="ko-KR" altLang="en-US" sz="1400" dirty="0">
              <a:latin typeface="ONE 모바일고딕 OTF Regular" panose="00000500000000000000" pitchFamily="50" charset="-127"/>
              <a:ea typeface="ONE 모바일고딕 OTF Regular" panose="00000500000000000000" pitchFamily="50" charset="-127"/>
            </a:endParaRPr>
          </a:p>
        </p:txBody>
      </p:sp>
      <p:sp>
        <p:nvSpPr>
          <p:cNvPr id="159" name="직사각형 158"/>
          <p:cNvSpPr/>
          <p:nvPr/>
        </p:nvSpPr>
        <p:spPr>
          <a:xfrm>
            <a:off x="10277388" y="6604817"/>
            <a:ext cx="762000" cy="381000"/>
          </a:xfrm>
          <a:prstGeom prst="rect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0" name="직사각형 159"/>
          <p:cNvSpPr/>
          <p:nvPr/>
        </p:nvSpPr>
        <p:spPr>
          <a:xfrm>
            <a:off x="12006339" y="6604817"/>
            <a:ext cx="762000" cy="381000"/>
          </a:xfrm>
          <a:prstGeom prst="rect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17" name="그룹 1016"/>
          <p:cNvGrpSpPr/>
          <p:nvPr/>
        </p:nvGrpSpPr>
        <p:grpSpPr>
          <a:xfrm>
            <a:off x="11091939" y="6672237"/>
            <a:ext cx="838200" cy="152400"/>
            <a:chOff x="9436029" y="3174957"/>
            <a:chExt cx="838200" cy="152400"/>
          </a:xfrm>
        </p:grpSpPr>
        <p:cxnSp>
          <p:nvCxnSpPr>
            <p:cNvPr id="161" name="직선 화살표 연결선 160"/>
            <p:cNvCxnSpPr/>
            <p:nvPr/>
          </p:nvCxnSpPr>
          <p:spPr>
            <a:xfrm>
              <a:off x="9436029" y="3174957"/>
              <a:ext cx="83820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직선 화살표 연결선 161"/>
            <p:cNvCxnSpPr/>
            <p:nvPr/>
          </p:nvCxnSpPr>
          <p:spPr>
            <a:xfrm rot="10800000">
              <a:off x="9436029" y="3327357"/>
              <a:ext cx="83820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4" name="TextBox 163"/>
          <p:cNvSpPr txBox="1"/>
          <p:nvPr/>
        </p:nvSpPr>
        <p:spPr>
          <a:xfrm>
            <a:off x="8033571" y="5676900"/>
            <a:ext cx="1814920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7</a:t>
            </a:r>
            <a:r>
              <a:rPr lang="en-US" altLang="ko-KR" sz="1400" dirty="0" smtClean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. </a:t>
            </a:r>
            <a:r>
              <a:rPr lang="ko-KR" altLang="en-US" sz="1400" dirty="0" smtClean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장바구니 상품 담기</a:t>
            </a:r>
            <a:endParaRPr lang="ko-KR" altLang="en-US" sz="1400" dirty="0">
              <a:latin typeface="ONE 모바일고딕 OTF Regular" panose="00000500000000000000" pitchFamily="50" charset="-127"/>
              <a:ea typeface="ONE 모바일고딕 OTF Regular" panose="00000500000000000000" pitchFamily="50" charset="-127"/>
            </a:endParaRPr>
          </a:p>
        </p:txBody>
      </p:sp>
      <p:sp>
        <p:nvSpPr>
          <p:cNvPr id="165" name="TextBox 164"/>
          <p:cNvSpPr txBox="1"/>
          <p:nvPr/>
        </p:nvSpPr>
        <p:spPr>
          <a:xfrm>
            <a:off x="10940736" y="7045523"/>
            <a:ext cx="154561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10. </a:t>
            </a:r>
            <a:r>
              <a:rPr lang="ko-KR" altLang="en-US" sz="1400" dirty="0" smtClean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상품주문 확인</a:t>
            </a:r>
            <a:endParaRPr lang="ko-KR" altLang="en-US" sz="1400" dirty="0">
              <a:latin typeface="ONE 모바일고딕 OTF Regular" panose="00000500000000000000" pitchFamily="50" charset="-127"/>
              <a:ea typeface="ONE 모바일고딕 OTF Regular" panose="00000500000000000000" pitchFamily="50" charset="-127"/>
            </a:endParaRPr>
          </a:p>
        </p:txBody>
      </p:sp>
      <p:sp>
        <p:nvSpPr>
          <p:cNvPr id="166" name="직사각형 165"/>
          <p:cNvSpPr/>
          <p:nvPr/>
        </p:nvSpPr>
        <p:spPr>
          <a:xfrm>
            <a:off x="1612875" y="7291075"/>
            <a:ext cx="762000" cy="381000"/>
          </a:xfrm>
          <a:prstGeom prst="rect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7" name="직사각형 166"/>
          <p:cNvSpPr/>
          <p:nvPr/>
        </p:nvSpPr>
        <p:spPr>
          <a:xfrm>
            <a:off x="13770781" y="7291075"/>
            <a:ext cx="762000" cy="381000"/>
          </a:xfrm>
          <a:prstGeom prst="rect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19" name="직선 화살표 연결선 1018"/>
          <p:cNvCxnSpPr/>
          <p:nvPr/>
        </p:nvCxnSpPr>
        <p:spPr>
          <a:xfrm>
            <a:off x="2475255" y="7429500"/>
            <a:ext cx="1116454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직선 화살표 연결선 169"/>
          <p:cNvCxnSpPr/>
          <p:nvPr/>
        </p:nvCxnSpPr>
        <p:spPr>
          <a:xfrm flipH="1">
            <a:off x="2462503" y="7581900"/>
            <a:ext cx="11177297" cy="0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TextBox 171"/>
          <p:cNvSpPr txBox="1"/>
          <p:nvPr/>
        </p:nvSpPr>
        <p:spPr>
          <a:xfrm>
            <a:off x="3915084" y="7045523"/>
            <a:ext cx="469551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11.  </a:t>
            </a:r>
            <a:r>
              <a:rPr lang="ko-KR" altLang="en-US" sz="1400" dirty="0" smtClean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내 주문내역</a:t>
            </a:r>
            <a:r>
              <a:rPr lang="en-US" altLang="ko-KR" sz="1400" dirty="0" smtClean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, </a:t>
            </a:r>
            <a:r>
              <a:rPr lang="ko-KR" altLang="en-US" sz="1400" dirty="0" smtClean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내 </a:t>
            </a:r>
            <a:r>
              <a:rPr lang="ko-KR" altLang="en-US" sz="1400" dirty="0" err="1" smtClean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리뷰내역</a:t>
            </a:r>
            <a:r>
              <a:rPr lang="en-US" altLang="ko-KR" sz="1400" dirty="0" smtClean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, </a:t>
            </a:r>
            <a:r>
              <a:rPr lang="ko-KR" altLang="en-US" sz="1400" dirty="0" smtClean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내 </a:t>
            </a:r>
            <a:r>
              <a:rPr lang="en-US" altLang="ko-KR" sz="1400" dirty="0" err="1" smtClean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QnA</a:t>
            </a:r>
            <a:r>
              <a:rPr lang="ko-KR" altLang="en-US" sz="1400" dirty="0" smtClean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내역</a:t>
            </a:r>
            <a:r>
              <a:rPr lang="en-US" altLang="ko-KR" sz="1400" dirty="0" smtClean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, </a:t>
            </a:r>
            <a:r>
              <a:rPr lang="ko-KR" altLang="en-US" sz="1400" dirty="0" smtClean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내 정보 등 조회</a:t>
            </a:r>
            <a:r>
              <a:rPr lang="en-US" altLang="ko-KR" sz="1400" dirty="0" smtClean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 </a:t>
            </a:r>
            <a:endParaRPr lang="ko-KR" altLang="en-US" sz="1400" dirty="0">
              <a:latin typeface="ONE 모바일고딕 OTF Regular" panose="00000500000000000000" pitchFamily="50" charset="-127"/>
              <a:ea typeface="ONE 모바일고딕 OTF Regular" panose="00000500000000000000" pitchFamily="50" charset="-127"/>
            </a:endParaRPr>
          </a:p>
        </p:txBody>
      </p:sp>
      <p:sp>
        <p:nvSpPr>
          <p:cNvPr id="173" name="TextBox 172"/>
          <p:cNvSpPr txBox="1"/>
          <p:nvPr/>
        </p:nvSpPr>
        <p:spPr>
          <a:xfrm>
            <a:off x="3915084" y="7658100"/>
            <a:ext cx="469551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12.  </a:t>
            </a:r>
            <a:r>
              <a:rPr lang="ko-KR" altLang="en-US" sz="1400" dirty="0" smtClean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내 주문내역</a:t>
            </a:r>
            <a:r>
              <a:rPr lang="en-US" altLang="ko-KR" sz="1400" dirty="0" smtClean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, </a:t>
            </a:r>
            <a:r>
              <a:rPr lang="ko-KR" altLang="en-US" sz="1400" dirty="0" smtClean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내 </a:t>
            </a:r>
            <a:r>
              <a:rPr lang="ko-KR" altLang="en-US" sz="1400" dirty="0" err="1" smtClean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리뷰내역</a:t>
            </a:r>
            <a:r>
              <a:rPr lang="en-US" altLang="ko-KR" sz="1400" dirty="0" smtClean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, </a:t>
            </a:r>
            <a:r>
              <a:rPr lang="ko-KR" altLang="en-US" sz="1400" dirty="0" smtClean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내 </a:t>
            </a:r>
            <a:r>
              <a:rPr lang="en-US" altLang="ko-KR" sz="1400" dirty="0" err="1" smtClean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QnA</a:t>
            </a:r>
            <a:r>
              <a:rPr lang="ko-KR" altLang="en-US" sz="1400" dirty="0" smtClean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내역</a:t>
            </a:r>
            <a:r>
              <a:rPr lang="en-US" altLang="ko-KR" sz="1400" dirty="0" smtClean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, </a:t>
            </a:r>
            <a:r>
              <a:rPr lang="ko-KR" altLang="en-US" sz="1400" dirty="0" smtClean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내 정보 등 확인</a:t>
            </a:r>
            <a:r>
              <a:rPr lang="en-US" altLang="ko-KR" sz="1400" dirty="0" smtClean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 </a:t>
            </a:r>
            <a:endParaRPr lang="ko-KR" altLang="en-US" sz="1400" dirty="0">
              <a:latin typeface="ONE 모바일고딕 OTF Regular" panose="00000500000000000000" pitchFamily="50" charset="-127"/>
              <a:ea typeface="ONE 모바일고딕 OTF Regular" panose="00000500000000000000" pitchFamily="50" charset="-127"/>
            </a:endParaRPr>
          </a:p>
        </p:txBody>
      </p:sp>
      <p:sp>
        <p:nvSpPr>
          <p:cNvPr id="174" name="직사각형 173"/>
          <p:cNvSpPr/>
          <p:nvPr/>
        </p:nvSpPr>
        <p:spPr>
          <a:xfrm>
            <a:off x="1612875" y="8082673"/>
            <a:ext cx="762000" cy="381000"/>
          </a:xfrm>
          <a:prstGeom prst="rect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5" name="직사각형 174"/>
          <p:cNvSpPr/>
          <p:nvPr/>
        </p:nvSpPr>
        <p:spPr>
          <a:xfrm>
            <a:off x="15468600" y="8083087"/>
            <a:ext cx="762000" cy="381000"/>
          </a:xfrm>
          <a:prstGeom prst="rect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6" name="직선 화살표 연결선 175"/>
          <p:cNvCxnSpPr/>
          <p:nvPr/>
        </p:nvCxnSpPr>
        <p:spPr>
          <a:xfrm>
            <a:off x="2475255" y="8191500"/>
            <a:ext cx="1284094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직선 화살표 연결선 176"/>
          <p:cNvCxnSpPr/>
          <p:nvPr/>
        </p:nvCxnSpPr>
        <p:spPr>
          <a:xfrm flipH="1">
            <a:off x="2462504" y="8343900"/>
            <a:ext cx="12853696" cy="0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TextBox 179"/>
          <p:cNvSpPr txBox="1"/>
          <p:nvPr/>
        </p:nvSpPr>
        <p:spPr>
          <a:xfrm>
            <a:off x="9167205" y="8428387"/>
            <a:ext cx="1378904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14. </a:t>
            </a:r>
            <a:r>
              <a:rPr lang="ko-KR" altLang="en-US" sz="1400" dirty="0" smtClean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게시판 확인</a:t>
            </a:r>
            <a:endParaRPr lang="ko-KR" altLang="en-US" sz="1400" dirty="0">
              <a:latin typeface="ONE 모바일고딕 OTF Regular" panose="00000500000000000000" pitchFamily="50" charset="-127"/>
              <a:ea typeface="ONE 모바일고딕 OTF Regular" panose="00000500000000000000" pitchFamily="50" charset="-127"/>
            </a:endParaRPr>
          </a:p>
        </p:txBody>
      </p:sp>
      <p:sp>
        <p:nvSpPr>
          <p:cNvPr id="181" name="TextBox 180"/>
          <p:cNvSpPr txBox="1"/>
          <p:nvPr/>
        </p:nvSpPr>
        <p:spPr>
          <a:xfrm>
            <a:off x="9144000" y="7811988"/>
            <a:ext cx="4354077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13. </a:t>
            </a:r>
            <a:r>
              <a:rPr lang="ko-KR" altLang="en-US" sz="1400" dirty="0" smtClean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글 작성</a:t>
            </a:r>
            <a:r>
              <a:rPr lang="en-US" altLang="ko-KR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 </a:t>
            </a:r>
            <a:r>
              <a:rPr lang="en-US" altLang="ko-KR" sz="1400" dirty="0" smtClean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/ </a:t>
            </a:r>
            <a:r>
              <a:rPr lang="ko-KR" altLang="en-US" sz="1400" dirty="0" smtClean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답글 달기 </a:t>
            </a:r>
            <a:r>
              <a:rPr lang="en-US" altLang="ko-KR" sz="1400" dirty="0" smtClean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/ </a:t>
            </a:r>
            <a:r>
              <a:rPr lang="ko-KR" altLang="en-US" sz="1400" dirty="0" smtClean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댓글 달기 </a:t>
            </a:r>
            <a:r>
              <a:rPr lang="en-US" altLang="ko-KR" sz="1400" dirty="0" smtClean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/ </a:t>
            </a:r>
            <a:r>
              <a:rPr lang="ko-KR" altLang="en-US" sz="1400" dirty="0" smtClean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조회</a:t>
            </a:r>
            <a:r>
              <a:rPr lang="en-US" altLang="ko-KR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 </a:t>
            </a:r>
            <a:r>
              <a:rPr lang="en-US" altLang="ko-KR" sz="1400" dirty="0" smtClean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/ </a:t>
            </a:r>
            <a:r>
              <a:rPr lang="ko-KR" altLang="en-US" sz="1400" dirty="0" smtClean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수정 </a:t>
            </a:r>
            <a:r>
              <a:rPr lang="en-US" altLang="ko-KR" sz="1400" dirty="0" smtClean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/ </a:t>
            </a:r>
            <a:r>
              <a:rPr lang="ko-KR" altLang="en-US" sz="1400" dirty="0" smtClean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삭제</a:t>
            </a:r>
            <a:endParaRPr lang="ko-KR" altLang="en-US" sz="1400" dirty="0">
              <a:latin typeface="ONE 모바일고딕 OTF Regular" panose="00000500000000000000" pitchFamily="50" charset="-127"/>
              <a:ea typeface="ONE 모바일고딕 OTF Regular" panose="00000500000000000000" pitchFamily="50" charset="-127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2663285" y="200516"/>
            <a:ext cx="440660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700" b="1" dirty="0">
                <a:solidFill>
                  <a:srgbClr val="756B5F"/>
                </a:solidFill>
              </a:rPr>
              <a:t>8.  </a:t>
            </a:r>
            <a:r>
              <a:rPr lang="ko-KR" altLang="en-US" sz="2700" b="1" dirty="0">
                <a:solidFill>
                  <a:srgbClr val="756B5F"/>
                </a:solidFill>
              </a:rPr>
              <a:t>순차 다이어그램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6227676" y="252458"/>
            <a:ext cx="4320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756B5F"/>
                </a:solidFill>
              </a:rPr>
              <a:t>(user mode sequence diagram)</a:t>
            </a:r>
            <a:endParaRPr lang="ko-KR" altLang="en-US" b="1" dirty="0">
              <a:solidFill>
                <a:srgbClr val="756B5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1579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직선 연결선 18"/>
          <p:cNvCxnSpPr/>
          <p:nvPr/>
        </p:nvCxnSpPr>
        <p:spPr>
          <a:xfrm>
            <a:off x="1905000" y="1098796"/>
            <a:ext cx="0" cy="6858000"/>
          </a:xfrm>
          <a:prstGeom prst="line">
            <a:avLst/>
          </a:prstGeom>
          <a:ln w="25400">
            <a:solidFill>
              <a:srgbClr val="756B5F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>
            <a:off x="4629045" y="1098796"/>
            <a:ext cx="0" cy="6858000"/>
          </a:xfrm>
          <a:prstGeom prst="line">
            <a:avLst/>
          </a:prstGeom>
          <a:ln w="25400">
            <a:solidFill>
              <a:srgbClr val="756B5F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7181934" y="1098796"/>
            <a:ext cx="0" cy="6858000"/>
          </a:xfrm>
          <a:prstGeom prst="line">
            <a:avLst/>
          </a:prstGeom>
          <a:ln w="25400">
            <a:solidFill>
              <a:srgbClr val="756B5F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9982179" y="1098796"/>
            <a:ext cx="0" cy="6858000"/>
          </a:xfrm>
          <a:prstGeom prst="line">
            <a:avLst/>
          </a:prstGeom>
          <a:ln w="25400">
            <a:solidFill>
              <a:srgbClr val="756B5F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12456722" y="1098796"/>
            <a:ext cx="0" cy="6858000"/>
          </a:xfrm>
          <a:prstGeom prst="line">
            <a:avLst/>
          </a:prstGeom>
          <a:ln w="25400">
            <a:solidFill>
              <a:srgbClr val="756B5F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15226489" y="1098796"/>
            <a:ext cx="0" cy="6858000"/>
          </a:xfrm>
          <a:prstGeom prst="line">
            <a:avLst/>
          </a:prstGeom>
          <a:ln w="25400">
            <a:solidFill>
              <a:srgbClr val="756B5F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bject 14"/>
          <p:cNvSpPr txBox="1"/>
          <p:nvPr/>
        </p:nvSpPr>
        <p:spPr>
          <a:xfrm>
            <a:off x="16987662" y="601747"/>
            <a:ext cx="616528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300" kern="0" spc="-100" dirty="0" smtClean="0">
                <a:solidFill>
                  <a:srgbClr val="BE8D6E"/>
                </a:solidFill>
                <a:latin typeface="S-Core Dream 3 Light" pitchFamily="34" charset="0"/>
                <a:cs typeface="S-Core Dream 3 Light" pitchFamily="34" charset="0"/>
              </a:rPr>
              <a:t>08</a:t>
            </a:r>
            <a:endParaRPr lang="en-US" dirty="0">
              <a:solidFill>
                <a:srgbClr val="BE8D6E"/>
              </a:solidFill>
            </a:endParaRPr>
          </a:p>
        </p:txBody>
      </p:sp>
      <p:grpSp>
        <p:nvGrpSpPr>
          <p:cNvPr id="1006" name="그룹 1006"/>
          <p:cNvGrpSpPr/>
          <p:nvPr/>
        </p:nvGrpSpPr>
        <p:grpSpPr>
          <a:xfrm>
            <a:off x="690027" y="9259754"/>
            <a:ext cx="16923687" cy="24898"/>
            <a:chOff x="690027" y="9259754"/>
            <a:chExt cx="16923687" cy="24898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0027" y="9259754"/>
              <a:ext cx="16923687" cy="24898"/>
            </a:xfrm>
            <a:prstGeom prst="rect">
              <a:avLst/>
            </a:prstGeom>
          </p:spPr>
        </p:pic>
      </p:grpSp>
      <p:pic>
        <p:nvPicPr>
          <p:cNvPr id="28" name="그림 2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8489" y="9353816"/>
            <a:ext cx="1824025" cy="818884"/>
          </a:xfrm>
          <a:prstGeom prst="rect">
            <a:avLst/>
          </a:prstGeom>
        </p:spPr>
      </p:pic>
      <p:sp>
        <p:nvSpPr>
          <p:cNvPr id="30" name="Object 44"/>
          <p:cNvSpPr txBox="1"/>
          <p:nvPr/>
        </p:nvSpPr>
        <p:spPr>
          <a:xfrm>
            <a:off x="711111" y="9669283"/>
            <a:ext cx="3633333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300" dirty="0" smtClean="0">
                <a:solidFill>
                  <a:srgbClr val="BE8D6E"/>
                </a:solidFill>
                <a:latin typeface="DynaPuff Regular" pitchFamily="2" charset="0"/>
                <a:ea typeface="DynaPuff Regular" pitchFamily="2" charset="0"/>
                <a:cs typeface="S-Core Dream 3 Light" pitchFamily="34" charset="0"/>
              </a:rPr>
              <a:t>About BOWOW</a:t>
            </a:r>
            <a:endParaRPr lang="en-US" dirty="0">
              <a:solidFill>
                <a:srgbClr val="BE8D6E"/>
              </a:solidFill>
              <a:latin typeface="DynaPuff Regular" pitchFamily="2" charset="0"/>
              <a:ea typeface="DynaPuff Regular" pitchFamily="2" charset="0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143000" y="1028700"/>
            <a:ext cx="1524000" cy="838200"/>
          </a:xfrm>
          <a:prstGeom prst="rect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관리자</a:t>
            </a:r>
            <a:endParaRPr lang="ko-KR" altLang="en-US" sz="1400" dirty="0">
              <a:latin typeface="ONE 모바일고딕 Title" panose="00000500000000000000" pitchFamily="2" charset="-127"/>
              <a:ea typeface="ONE 모바일고딕 Title" panose="00000500000000000000" pitchFamily="2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807298" y="1028700"/>
            <a:ext cx="1524000" cy="838200"/>
          </a:xfrm>
          <a:prstGeom prst="rect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로그인</a:t>
            </a:r>
            <a:r>
              <a:rPr lang="en-US" altLang="ko-KR" sz="1400" dirty="0" smtClean="0"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/</a:t>
            </a:r>
            <a:r>
              <a:rPr lang="ko-KR" altLang="en-US" sz="1400" dirty="0" smtClean="0"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아웃</a:t>
            </a:r>
            <a:endParaRPr lang="ko-KR" altLang="en-US" sz="1400" dirty="0">
              <a:latin typeface="ONE 모바일고딕 Title" panose="00000500000000000000" pitchFamily="2" charset="-127"/>
              <a:ea typeface="ONE 모바일고딕 Title" panose="00000500000000000000" pitchFamily="2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471596" y="1028700"/>
            <a:ext cx="1524000" cy="838200"/>
          </a:xfrm>
          <a:prstGeom prst="rect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상품관리</a:t>
            </a:r>
            <a:endParaRPr lang="ko-KR" altLang="en-US" sz="1400" dirty="0">
              <a:latin typeface="ONE 모바일고딕 Title" panose="00000500000000000000" pitchFamily="2" charset="-127"/>
              <a:ea typeface="ONE 모바일고딕 Title" panose="00000500000000000000" pitchFamily="2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9135894" y="1028700"/>
            <a:ext cx="1524000" cy="838200"/>
          </a:xfrm>
          <a:prstGeom prst="rect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공지사항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11800192" y="1028700"/>
            <a:ext cx="1524000" cy="838200"/>
          </a:xfrm>
          <a:prstGeom prst="rect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FAQ</a:t>
            </a:r>
            <a:endParaRPr lang="ko-KR" altLang="en-US" sz="1400" dirty="0">
              <a:latin typeface="ONE 모바일고딕 Title" panose="00000500000000000000" pitchFamily="2" charset="-127"/>
              <a:ea typeface="ONE 모바일고딕 Title" panose="00000500000000000000" pitchFamily="2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4464489" y="1028700"/>
            <a:ext cx="1524000" cy="838200"/>
          </a:xfrm>
          <a:prstGeom prst="rect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통계</a:t>
            </a:r>
            <a:endParaRPr lang="ko-KR" altLang="en-US" sz="1400" dirty="0">
              <a:latin typeface="ONE 모바일고딕 Title" panose="00000500000000000000" pitchFamily="2" charset="-127"/>
              <a:ea typeface="ONE 모바일고딕 Title" panose="00000500000000000000" pitchFamily="2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501763" y="2400300"/>
            <a:ext cx="762000" cy="381000"/>
          </a:xfrm>
          <a:prstGeom prst="rect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4260719" y="2400300"/>
            <a:ext cx="762000" cy="381000"/>
          </a:xfrm>
          <a:prstGeom prst="rect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2438400" y="2092523"/>
            <a:ext cx="8883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1. </a:t>
            </a:r>
            <a:r>
              <a:rPr lang="ko-KR" altLang="en-US" sz="1400" dirty="0" smtClean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로그인</a:t>
            </a:r>
            <a:endParaRPr lang="ko-KR" altLang="en-US" sz="1400" dirty="0">
              <a:latin typeface="ONE 모바일고딕 OTF Regular" panose="00000500000000000000" pitchFamily="50" charset="-127"/>
              <a:ea typeface="ONE 모바일고딕 OTF Regular" panose="00000500000000000000" pitchFamily="50" charset="-127"/>
            </a:endParaRPr>
          </a:p>
        </p:txBody>
      </p:sp>
      <p:cxnSp>
        <p:nvCxnSpPr>
          <p:cNvPr id="34" name="직선 화살표 연결선 33"/>
          <p:cNvCxnSpPr/>
          <p:nvPr/>
        </p:nvCxnSpPr>
        <p:spPr>
          <a:xfrm>
            <a:off x="2383268" y="2492380"/>
            <a:ext cx="164642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/>
          <p:cNvCxnSpPr/>
          <p:nvPr/>
        </p:nvCxnSpPr>
        <p:spPr>
          <a:xfrm flipH="1">
            <a:off x="2362201" y="2644780"/>
            <a:ext cx="1600199" cy="0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2438400" y="2778323"/>
            <a:ext cx="12682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2. </a:t>
            </a:r>
            <a:r>
              <a:rPr lang="ko-KR" altLang="en-US" sz="1400" dirty="0" smtClean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관리자 승인</a:t>
            </a:r>
            <a:endParaRPr lang="ko-KR" altLang="en-US" sz="1400" dirty="0">
              <a:latin typeface="ONE 모바일고딕 OTF Regular" panose="00000500000000000000" pitchFamily="50" charset="-127"/>
              <a:ea typeface="ONE 모바일고딕 OTF Regular" panose="00000500000000000000" pitchFamily="50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6800934" y="3486798"/>
            <a:ext cx="762000" cy="381000"/>
          </a:xfrm>
          <a:prstGeom prst="rect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/>
          <p:cNvSpPr/>
          <p:nvPr/>
        </p:nvSpPr>
        <p:spPr>
          <a:xfrm>
            <a:off x="1501763" y="3517312"/>
            <a:ext cx="762000" cy="381000"/>
          </a:xfrm>
          <a:prstGeom prst="rect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/>
          <p:cNvCxnSpPr/>
          <p:nvPr/>
        </p:nvCxnSpPr>
        <p:spPr>
          <a:xfrm>
            <a:off x="2438400" y="3616523"/>
            <a:ext cx="418531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/>
          <p:nvPr/>
        </p:nvCxnSpPr>
        <p:spPr>
          <a:xfrm flipH="1">
            <a:off x="2438400" y="3768923"/>
            <a:ext cx="4185318" cy="0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2969151" y="3249915"/>
            <a:ext cx="2121093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3. </a:t>
            </a:r>
            <a:r>
              <a:rPr lang="ko-KR" altLang="en-US" sz="1400" dirty="0" smtClean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상품 등록 </a:t>
            </a:r>
            <a:r>
              <a:rPr lang="en-US" altLang="ko-KR" sz="1400" dirty="0" smtClean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/ </a:t>
            </a:r>
            <a:r>
              <a:rPr lang="ko-KR" altLang="en-US" sz="1400" dirty="0" smtClean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수정 </a:t>
            </a:r>
            <a:r>
              <a:rPr lang="en-US" altLang="ko-KR" sz="1400" dirty="0" smtClean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/ </a:t>
            </a:r>
            <a:r>
              <a:rPr lang="ko-KR" altLang="en-US" sz="1400" dirty="0" smtClean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삭제</a:t>
            </a:r>
            <a:endParaRPr lang="ko-KR" altLang="en-US" sz="1400" dirty="0">
              <a:latin typeface="ONE 모바일고딕 OTF Regular" panose="00000500000000000000" pitchFamily="50" charset="-127"/>
              <a:ea typeface="ONE 모바일고딕 OTF Regular" panose="00000500000000000000" pitchFamily="50" charset="-127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2969151" y="3845123"/>
            <a:ext cx="1527982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4. </a:t>
            </a:r>
            <a:r>
              <a:rPr lang="ko-KR" altLang="en-US" sz="1400" dirty="0" smtClean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상품 목록 확인</a:t>
            </a:r>
            <a:endParaRPr lang="ko-KR" altLang="en-US" sz="1400" dirty="0">
              <a:latin typeface="ONE 모바일고딕 OTF Regular" panose="00000500000000000000" pitchFamily="50" charset="-127"/>
              <a:ea typeface="ONE 모바일고딕 OTF Regular" panose="00000500000000000000" pitchFamily="50" charset="-127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1501763" y="4686300"/>
            <a:ext cx="762000" cy="381000"/>
          </a:xfrm>
          <a:prstGeom prst="rect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/>
          <p:cNvSpPr/>
          <p:nvPr/>
        </p:nvSpPr>
        <p:spPr>
          <a:xfrm>
            <a:off x="9601179" y="4686300"/>
            <a:ext cx="762000" cy="381000"/>
          </a:xfrm>
          <a:prstGeom prst="rect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직선 화살표 연결선 46"/>
          <p:cNvCxnSpPr/>
          <p:nvPr/>
        </p:nvCxnSpPr>
        <p:spPr>
          <a:xfrm>
            <a:off x="2461260" y="4794631"/>
            <a:ext cx="697418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/>
          <p:cNvCxnSpPr/>
          <p:nvPr/>
        </p:nvCxnSpPr>
        <p:spPr>
          <a:xfrm flipH="1">
            <a:off x="2461260" y="4947031"/>
            <a:ext cx="6974187" cy="0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3962400" y="4419735"/>
            <a:ext cx="2964273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5. </a:t>
            </a:r>
            <a:r>
              <a:rPr lang="ko-KR" altLang="en-US" sz="1400" dirty="0" smtClean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공지사항 작성 </a:t>
            </a:r>
            <a:r>
              <a:rPr lang="en-US" altLang="ko-KR" sz="1400" dirty="0" smtClean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/ </a:t>
            </a:r>
            <a:r>
              <a:rPr lang="ko-KR" altLang="en-US" sz="1400" dirty="0" smtClean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수정 </a:t>
            </a:r>
            <a:r>
              <a:rPr lang="en-US" altLang="ko-KR" sz="1400" dirty="0" smtClean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/ </a:t>
            </a:r>
            <a:r>
              <a:rPr lang="ko-KR" altLang="en-US" sz="1400" dirty="0" smtClean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조회 </a:t>
            </a:r>
            <a:r>
              <a:rPr lang="en-US" altLang="ko-KR" sz="1400" dirty="0" smtClean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/ </a:t>
            </a:r>
            <a:r>
              <a:rPr lang="ko-KR" altLang="en-US" sz="1400" dirty="0" smtClean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삭제</a:t>
            </a:r>
            <a:endParaRPr lang="ko-KR" altLang="en-US" sz="1400" dirty="0">
              <a:latin typeface="ONE 모바일고딕 OTF Regular" panose="00000500000000000000" pitchFamily="50" charset="-127"/>
              <a:ea typeface="ONE 모바일고딕 OTF Regular" panose="00000500000000000000" pitchFamily="50" charset="-127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962400" y="5064323"/>
            <a:ext cx="1861407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6. </a:t>
            </a:r>
            <a:r>
              <a:rPr lang="ko-KR" altLang="en-US" sz="1400" dirty="0" smtClean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공지사항 목록 확인</a:t>
            </a:r>
            <a:endParaRPr lang="ko-KR" altLang="en-US" sz="1400" dirty="0">
              <a:latin typeface="ONE 모바일고딕 OTF Regular" panose="00000500000000000000" pitchFamily="50" charset="-127"/>
              <a:ea typeface="ONE 모바일고딕 OTF Regular" panose="00000500000000000000" pitchFamily="50" charset="-127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1501763" y="5751336"/>
            <a:ext cx="762000" cy="381000"/>
          </a:xfrm>
          <a:prstGeom prst="rect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/>
          <p:cNvSpPr/>
          <p:nvPr/>
        </p:nvSpPr>
        <p:spPr>
          <a:xfrm>
            <a:off x="12090962" y="5616965"/>
            <a:ext cx="762000" cy="381000"/>
          </a:xfrm>
          <a:prstGeom prst="rect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5" name="직선 화살표 연결선 54"/>
          <p:cNvCxnSpPr/>
          <p:nvPr/>
        </p:nvCxnSpPr>
        <p:spPr>
          <a:xfrm flipV="1">
            <a:off x="2438400" y="5811159"/>
            <a:ext cx="9530363" cy="344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/>
          <p:cNvCxnSpPr/>
          <p:nvPr/>
        </p:nvCxnSpPr>
        <p:spPr>
          <a:xfrm flipH="1">
            <a:off x="2438400" y="5997965"/>
            <a:ext cx="9448800" cy="0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5108050" y="5445472"/>
            <a:ext cx="2646750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7</a:t>
            </a:r>
            <a:r>
              <a:rPr lang="en-US" altLang="ko-KR" sz="1400" dirty="0" smtClean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. FAQ </a:t>
            </a:r>
            <a:r>
              <a:rPr lang="ko-KR" altLang="en-US" sz="1400" dirty="0" smtClean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작성 </a:t>
            </a:r>
            <a:r>
              <a:rPr lang="en-US" altLang="ko-KR" sz="1400" dirty="0" smtClean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/ </a:t>
            </a:r>
            <a:r>
              <a:rPr lang="ko-KR" altLang="en-US" sz="1400" dirty="0" smtClean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수정 </a:t>
            </a:r>
            <a:r>
              <a:rPr lang="en-US" altLang="ko-KR" sz="1400" dirty="0" smtClean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/ </a:t>
            </a:r>
            <a:r>
              <a:rPr lang="ko-KR" altLang="en-US" sz="1400" dirty="0" smtClean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조회 </a:t>
            </a:r>
            <a:r>
              <a:rPr lang="en-US" altLang="ko-KR" sz="1400" dirty="0" smtClean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/ </a:t>
            </a:r>
            <a:r>
              <a:rPr lang="ko-KR" altLang="en-US" sz="1400" dirty="0" smtClean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삭제</a:t>
            </a:r>
            <a:endParaRPr lang="ko-KR" altLang="en-US" sz="1400" dirty="0">
              <a:latin typeface="ONE 모바일고딕 OTF Regular" panose="00000500000000000000" pitchFamily="50" charset="-127"/>
              <a:ea typeface="ONE 모바일고딕 OTF Regular" panose="00000500000000000000" pitchFamily="50" charset="-127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5139586" y="6131123"/>
            <a:ext cx="1497398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8</a:t>
            </a:r>
            <a:r>
              <a:rPr lang="en-US" altLang="ko-KR" sz="1400" dirty="0" smtClean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. FAQ </a:t>
            </a:r>
            <a:r>
              <a:rPr lang="ko-KR" altLang="en-US" sz="1400" dirty="0" smtClean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목록 확인</a:t>
            </a:r>
            <a:endParaRPr lang="ko-KR" altLang="en-US" sz="1400" dirty="0">
              <a:latin typeface="ONE 모바일고딕 OTF Regular" panose="00000500000000000000" pitchFamily="50" charset="-127"/>
              <a:ea typeface="ONE 모바일고딕 OTF Regular" panose="00000500000000000000" pitchFamily="50" charset="-127"/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1501763" y="6868347"/>
            <a:ext cx="762000" cy="381000"/>
          </a:xfrm>
          <a:prstGeom prst="rect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/>
          <p:cNvSpPr/>
          <p:nvPr/>
        </p:nvSpPr>
        <p:spPr>
          <a:xfrm>
            <a:off x="14845489" y="6868347"/>
            <a:ext cx="762000" cy="381000"/>
          </a:xfrm>
          <a:prstGeom prst="rect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0" name="직선 화살표 연결선 69"/>
          <p:cNvCxnSpPr/>
          <p:nvPr/>
        </p:nvCxnSpPr>
        <p:spPr>
          <a:xfrm flipH="1">
            <a:off x="2438400" y="7143523"/>
            <a:ext cx="12268200" cy="0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/>
          <p:cNvSpPr txBox="1"/>
          <p:nvPr/>
        </p:nvSpPr>
        <p:spPr>
          <a:xfrm>
            <a:off x="7293643" y="6588323"/>
            <a:ext cx="2688557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9</a:t>
            </a:r>
            <a:r>
              <a:rPr lang="en-US" altLang="ko-KR" sz="1400" dirty="0" smtClean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. </a:t>
            </a:r>
            <a:r>
              <a:rPr lang="ko-KR" altLang="en-US" sz="1400" dirty="0" smtClean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매출 통계 </a:t>
            </a:r>
            <a:r>
              <a:rPr lang="en-US" altLang="ko-KR" sz="1400" dirty="0" smtClean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(</a:t>
            </a:r>
            <a:r>
              <a:rPr lang="ko-KR" altLang="en-US" sz="1400" dirty="0" smtClean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일별</a:t>
            </a:r>
            <a:r>
              <a:rPr lang="en-US" altLang="ko-KR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 </a:t>
            </a:r>
            <a:r>
              <a:rPr lang="en-US" altLang="ko-KR" sz="1400" dirty="0" smtClean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/ </a:t>
            </a:r>
            <a:r>
              <a:rPr lang="ko-KR" altLang="en-US" sz="1400" dirty="0" err="1" smtClean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카테고리별</a:t>
            </a:r>
            <a:r>
              <a:rPr lang="en-US" altLang="ko-KR" sz="1400" dirty="0" smtClean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) </a:t>
            </a:r>
            <a:endParaRPr lang="ko-KR" altLang="en-US" sz="1400" dirty="0">
              <a:latin typeface="ONE 모바일고딕 OTF Regular" panose="00000500000000000000" pitchFamily="50" charset="-127"/>
              <a:ea typeface="ONE 모바일고딕 OTF Regular" panose="00000500000000000000" pitchFamily="50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7293643" y="7274123"/>
            <a:ext cx="1592103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10. </a:t>
            </a:r>
            <a:r>
              <a:rPr lang="ko-KR" altLang="en-US" sz="1400" dirty="0" smtClean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통계 결과 학인</a:t>
            </a:r>
            <a:endParaRPr lang="ko-KR" altLang="en-US" sz="1400" dirty="0">
              <a:latin typeface="ONE 모바일고딕 OTF Regular" panose="00000500000000000000" pitchFamily="50" charset="-127"/>
              <a:ea typeface="ONE 모바일고딕 OTF Regular" panose="00000500000000000000" pitchFamily="50" charset="-127"/>
            </a:endParaRPr>
          </a:p>
        </p:txBody>
      </p:sp>
      <p:cxnSp>
        <p:nvCxnSpPr>
          <p:cNvPr id="85" name="직선 화살표 연결선 84"/>
          <p:cNvCxnSpPr/>
          <p:nvPr/>
        </p:nvCxnSpPr>
        <p:spPr>
          <a:xfrm flipV="1">
            <a:off x="2438400" y="6964035"/>
            <a:ext cx="12268200" cy="442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2663285" y="200516"/>
            <a:ext cx="440660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700" b="1" dirty="0">
                <a:solidFill>
                  <a:srgbClr val="756B5F"/>
                </a:solidFill>
              </a:rPr>
              <a:t>8.  </a:t>
            </a:r>
            <a:r>
              <a:rPr lang="ko-KR" altLang="en-US" sz="2700" b="1" dirty="0">
                <a:solidFill>
                  <a:srgbClr val="756B5F"/>
                </a:solidFill>
              </a:rPr>
              <a:t>순차 다이어그램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6227676" y="252458"/>
            <a:ext cx="4320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756B5F"/>
                </a:solidFill>
              </a:rPr>
              <a:t>(admin </a:t>
            </a:r>
            <a:r>
              <a:rPr lang="en-US" altLang="ko-KR" b="1" dirty="0">
                <a:solidFill>
                  <a:srgbClr val="756B5F"/>
                </a:solidFill>
              </a:rPr>
              <a:t>mode sequence diagram)</a:t>
            </a:r>
            <a:endParaRPr lang="ko-KR" altLang="en-US" b="1" dirty="0">
              <a:solidFill>
                <a:srgbClr val="756B5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2392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bject 21"/>
          <p:cNvSpPr txBox="1"/>
          <p:nvPr/>
        </p:nvSpPr>
        <p:spPr>
          <a:xfrm>
            <a:off x="16772029" y="601747"/>
            <a:ext cx="832162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300" kern="0" spc="-100" dirty="0" smtClean="0">
                <a:solidFill>
                  <a:srgbClr val="BE8D6E"/>
                </a:solidFill>
                <a:latin typeface="S-Core Dream 3 Light" pitchFamily="34" charset="0"/>
                <a:cs typeface="S-Core Dream 3 Light" pitchFamily="34" charset="0"/>
              </a:rPr>
              <a:t>01</a:t>
            </a:r>
            <a:endParaRPr lang="en-US" dirty="0">
              <a:solidFill>
                <a:srgbClr val="BE8D6E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1925" y="956035"/>
            <a:ext cx="12459890" cy="789895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771292" y="161011"/>
            <a:ext cx="90397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9. </a:t>
            </a:r>
            <a:r>
              <a:rPr lang="ko-KR" altLang="en-US" sz="2800" b="1" dirty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핵심 기능 </a:t>
            </a:r>
            <a:r>
              <a:rPr lang="en-US" altLang="ko-KR" sz="2800" b="1" dirty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DFD(Data Flow Diagram) – </a:t>
            </a:r>
            <a:r>
              <a:rPr lang="ko-KR" altLang="en-US" sz="2800" b="1" dirty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상품 검색</a:t>
            </a:r>
          </a:p>
        </p:txBody>
      </p:sp>
      <p:grpSp>
        <p:nvGrpSpPr>
          <p:cNvPr id="11" name="그룹 1006"/>
          <p:cNvGrpSpPr/>
          <p:nvPr/>
        </p:nvGrpSpPr>
        <p:grpSpPr>
          <a:xfrm>
            <a:off x="690027" y="9259754"/>
            <a:ext cx="16923687" cy="24898"/>
            <a:chOff x="690027" y="9259754"/>
            <a:chExt cx="16923687" cy="24898"/>
          </a:xfrm>
        </p:grpSpPr>
        <p:pic>
          <p:nvPicPr>
            <p:cNvPr id="12" name="Object 1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0027" y="9259754"/>
              <a:ext cx="16923687" cy="24898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8489" y="9353816"/>
            <a:ext cx="1824025" cy="818884"/>
          </a:xfrm>
          <a:prstGeom prst="rect">
            <a:avLst/>
          </a:prstGeom>
        </p:spPr>
      </p:pic>
      <p:sp>
        <p:nvSpPr>
          <p:cNvPr id="14" name="Object 44"/>
          <p:cNvSpPr txBox="1"/>
          <p:nvPr/>
        </p:nvSpPr>
        <p:spPr>
          <a:xfrm>
            <a:off x="711111" y="9669283"/>
            <a:ext cx="3633333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300" dirty="0" smtClean="0">
                <a:solidFill>
                  <a:srgbClr val="BE8D6E"/>
                </a:solidFill>
                <a:latin typeface="DynaPuff Regular" pitchFamily="2" charset="0"/>
                <a:ea typeface="DynaPuff Regular" pitchFamily="2" charset="0"/>
                <a:cs typeface="S-Core Dream 3 Light" pitchFamily="34" charset="0"/>
              </a:rPr>
              <a:t>About BOWOW</a:t>
            </a:r>
            <a:endParaRPr lang="en-US" dirty="0">
              <a:solidFill>
                <a:srgbClr val="BE8D6E"/>
              </a:solidFill>
              <a:latin typeface="DynaPuff Regular" pitchFamily="2" charset="0"/>
              <a:ea typeface="DynaPuff Regular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bject 21"/>
          <p:cNvSpPr txBox="1"/>
          <p:nvPr/>
        </p:nvSpPr>
        <p:spPr>
          <a:xfrm>
            <a:off x="16772029" y="601747"/>
            <a:ext cx="832162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300" kern="0" spc="-100" dirty="0" smtClean="0">
                <a:solidFill>
                  <a:srgbClr val="BE8D6E"/>
                </a:solidFill>
                <a:latin typeface="S-Core Dream 3 Light" pitchFamily="34" charset="0"/>
                <a:cs typeface="S-Core Dream 3 Light" pitchFamily="34" charset="0"/>
              </a:rPr>
              <a:t>01</a:t>
            </a:r>
            <a:endParaRPr lang="en-US" dirty="0">
              <a:solidFill>
                <a:srgbClr val="BE8D6E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836348"/>
            <a:ext cx="12573000" cy="794815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771292" y="161011"/>
            <a:ext cx="90397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9. </a:t>
            </a:r>
            <a:r>
              <a:rPr lang="ko-KR" altLang="en-US" sz="2800" b="1" dirty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핵심 기능 </a:t>
            </a:r>
            <a:r>
              <a:rPr lang="en-US" altLang="ko-KR" sz="2800" b="1" dirty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DFD(Data Flow Diagram) – </a:t>
            </a:r>
            <a:r>
              <a:rPr lang="ko-KR" altLang="en-US" sz="2800" b="1" dirty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상품 </a:t>
            </a:r>
            <a:r>
              <a:rPr lang="ko-KR" altLang="en-US" sz="2800" b="1" dirty="0" smtClean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주문</a:t>
            </a:r>
            <a:endParaRPr lang="ko-KR" altLang="en-US" sz="2800" b="1" dirty="0">
              <a:solidFill>
                <a:srgbClr val="756B5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1" name="그룹 1006"/>
          <p:cNvGrpSpPr/>
          <p:nvPr/>
        </p:nvGrpSpPr>
        <p:grpSpPr>
          <a:xfrm>
            <a:off x="690027" y="9259754"/>
            <a:ext cx="16923687" cy="24898"/>
            <a:chOff x="690027" y="9259754"/>
            <a:chExt cx="16923687" cy="24898"/>
          </a:xfrm>
        </p:grpSpPr>
        <p:pic>
          <p:nvPicPr>
            <p:cNvPr id="12" name="Object 1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0027" y="9259754"/>
              <a:ext cx="16923687" cy="24898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8489" y="9353816"/>
            <a:ext cx="1824025" cy="818884"/>
          </a:xfrm>
          <a:prstGeom prst="rect">
            <a:avLst/>
          </a:prstGeom>
        </p:spPr>
      </p:pic>
      <p:sp>
        <p:nvSpPr>
          <p:cNvPr id="14" name="Object 44"/>
          <p:cNvSpPr txBox="1"/>
          <p:nvPr/>
        </p:nvSpPr>
        <p:spPr>
          <a:xfrm>
            <a:off x="711111" y="9669283"/>
            <a:ext cx="3633333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300" dirty="0" smtClean="0">
                <a:solidFill>
                  <a:srgbClr val="BE8D6E"/>
                </a:solidFill>
                <a:latin typeface="DynaPuff Regular" pitchFamily="2" charset="0"/>
                <a:ea typeface="DynaPuff Regular" pitchFamily="2" charset="0"/>
                <a:cs typeface="S-Core Dream 3 Light" pitchFamily="34" charset="0"/>
              </a:rPr>
              <a:t>About BOWOW</a:t>
            </a:r>
            <a:endParaRPr lang="en-US" dirty="0">
              <a:solidFill>
                <a:srgbClr val="BE8D6E"/>
              </a:solidFill>
              <a:latin typeface="DynaPuff Regular" pitchFamily="2" charset="0"/>
              <a:ea typeface="DynaPuff Regula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3203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bject 21"/>
          <p:cNvSpPr txBox="1"/>
          <p:nvPr/>
        </p:nvSpPr>
        <p:spPr>
          <a:xfrm>
            <a:off x="16772029" y="601747"/>
            <a:ext cx="832162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300" kern="0" spc="-100" dirty="0" smtClean="0">
                <a:solidFill>
                  <a:srgbClr val="BE8D6E"/>
                </a:solidFill>
                <a:latin typeface="S-Core Dream 3 Light" pitchFamily="34" charset="0"/>
                <a:cs typeface="S-Core Dream 3 Light" pitchFamily="34" charset="0"/>
              </a:rPr>
              <a:t>01</a:t>
            </a:r>
            <a:endParaRPr lang="en-US" dirty="0">
              <a:solidFill>
                <a:srgbClr val="BE8D6E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771292" y="161011"/>
            <a:ext cx="90397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10. </a:t>
            </a:r>
            <a:r>
              <a:rPr lang="ko-KR" altLang="en-US" sz="2800" b="1" dirty="0" err="1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기능정의</a:t>
            </a:r>
            <a:r>
              <a:rPr lang="ko-KR" altLang="en-US" sz="2800" b="1" dirty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및 </a:t>
            </a:r>
            <a:r>
              <a:rPr lang="ko-KR" altLang="en-US" sz="2800" b="1" dirty="0" smtClean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설계</a:t>
            </a:r>
            <a:endParaRPr lang="ko-KR" altLang="en-US" sz="2800" b="1" dirty="0">
              <a:solidFill>
                <a:srgbClr val="756B5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1" name="그룹 1006"/>
          <p:cNvGrpSpPr/>
          <p:nvPr/>
        </p:nvGrpSpPr>
        <p:grpSpPr>
          <a:xfrm>
            <a:off x="690027" y="9259754"/>
            <a:ext cx="16923687" cy="24898"/>
            <a:chOff x="690027" y="9259754"/>
            <a:chExt cx="16923687" cy="24898"/>
          </a:xfrm>
        </p:grpSpPr>
        <p:pic>
          <p:nvPicPr>
            <p:cNvPr id="12" name="Object 1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0027" y="9259754"/>
              <a:ext cx="16923687" cy="24898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8489" y="9353816"/>
            <a:ext cx="1824025" cy="818884"/>
          </a:xfrm>
          <a:prstGeom prst="rect">
            <a:avLst/>
          </a:prstGeom>
        </p:spPr>
      </p:pic>
      <p:sp>
        <p:nvSpPr>
          <p:cNvPr id="14" name="Object 44"/>
          <p:cNvSpPr txBox="1"/>
          <p:nvPr/>
        </p:nvSpPr>
        <p:spPr>
          <a:xfrm>
            <a:off x="711111" y="9669283"/>
            <a:ext cx="3633333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300" dirty="0" smtClean="0">
                <a:solidFill>
                  <a:srgbClr val="BE8D6E"/>
                </a:solidFill>
                <a:latin typeface="DynaPuff Regular" pitchFamily="2" charset="0"/>
                <a:ea typeface="DynaPuff Regular" pitchFamily="2" charset="0"/>
                <a:cs typeface="S-Core Dream 3 Light" pitchFamily="34" charset="0"/>
              </a:rPr>
              <a:t>About BOWOW</a:t>
            </a:r>
            <a:endParaRPr lang="en-US" dirty="0">
              <a:solidFill>
                <a:srgbClr val="BE8D6E"/>
              </a:solidFill>
              <a:latin typeface="DynaPuff Regular" pitchFamily="2" charset="0"/>
              <a:ea typeface="DynaPuff Regular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010400" y="4762500"/>
            <a:ext cx="2367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전체 </a:t>
            </a:r>
            <a:r>
              <a:rPr lang="ko-KR" altLang="en-US" dirty="0" err="1" smtClean="0"/>
              <a:t>기능정의서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스샷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0947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bject 21"/>
          <p:cNvSpPr txBox="1"/>
          <p:nvPr/>
        </p:nvSpPr>
        <p:spPr>
          <a:xfrm>
            <a:off x="16772029" y="601747"/>
            <a:ext cx="832162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300" kern="0" spc="-100" dirty="0" smtClean="0">
                <a:solidFill>
                  <a:srgbClr val="BE8D6E"/>
                </a:solidFill>
                <a:latin typeface="S-Core Dream 3 Light" pitchFamily="34" charset="0"/>
                <a:cs typeface="S-Core Dream 3 Light" pitchFamily="34" charset="0"/>
              </a:rPr>
              <a:t>01</a:t>
            </a:r>
            <a:endParaRPr lang="en-US" dirty="0">
              <a:solidFill>
                <a:srgbClr val="BE8D6E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257300"/>
            <a:ext cx="16471024" cy="699325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771292" y="161011"/>
            <a:ext cx="90397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10. </a:t>
            </a:r>
            <a:r>
              <a:rPr lang="ko-KR" altLang="en-US" sz="2800" b="1" dirty="0" err="1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기능정의</a:t>
            </a:r>
            <a:r>
              <a:rPr lang="ko-KR" altLang="en-US" sz="2800" b="1" dirty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및 설계 </a:t>
            </a:r>
            <a:r>
              <a:rPr lang="en-US" altLang="ko-KR" sz="2800" b="1" dirty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2800" b="1" dirty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사용자</a:t>
            </a:r>
            <a:r>
              <a:rPr lang="en-US" altLang="ko-KR" sz="2800" b="1" dirty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2800" b="1" dirty="0">
              <a:solidFill>
                <a:srgbClr val="756B5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1" name="그룹 1006"/>
          <p:cNvGrpSpPr/>
          <p:nvPr/>
        </p:nvGrpSpPr>
        <p:grpSpPr>
          <a:xfrm>
            <a:off x="690027" y="9259754"/>
            <a:ext cx="16923687" cy="24898"/>
            <a:chOff x="690027" y="9259754"/>
            <a:chExt cx="16923687" cy="24898"/>
          </a:xfrm>
        </p:grpSpPr>
        <p:pic>
          <p:nvPicPr>
            <p:cNvPr id="12" name="Object 1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0027" y="9259754"/>
              <a:ext cx="16923687" cy="24898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8489" y="9353816"/>
            <a:ext cx="1824025" cy="818884"/>
          </a:xfrm>
          <a:prstGeom prst="rect">
            <a:avLst/>
          </a:prstGeom>
        </p:spPr>
      </p:pic>
      <p:sp>
        <p:nvSpPr>
          <p:cNvPr id="14" name="Object 44"/>
          <p:cNvSpPr txBox="1"/>
          <p:nvPr/>
        </p:nvSpPr>
        <p:spPr>
          <a:xfrm>
            <a:off x="711111" y="9669283"/>
            <a:ext cx="3633333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300" dirty="0" smtClean="0">
                <a:solidFill>
                  <a:srgbClr val="BE8D6E"/>
                </a:solidFill>
                <a:latin typeface="DynaPuff Regular" pitchFamily="2" charset="0"/>
                <a:ea typeface="DynaPuff Regular" pitchFamily="2" charset="0"/>
                <a:cs typeface="S-Core Dream 3 Light" pitchFamily="34" charset="0"/>
              </a:rPr>
              <a:t>About BOWOW</a:t>
            </a:r>
            <a:endParaRPr lang="en-US" dirty="0">
              <a:solidFill>
                <a:srgbClr val="BE8D6E"/>
              </a:solidFill>
              <a:latin typeface="DynaPuff Regular" pitchFamily="2" charset="0"/>
              <a:ea typeface="DynaPuff Regula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1234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bject 21"/>
          <p:cNvSpPr txBox="1"/>
          <p:nvPr/>
        </p:nvSpPr>
        <p:spPr>
          <a:xfrm>
            <a:off x="16772029" y="601747"/>
            <a:ext cx="832162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300" kern="0" spc="-100" dirty="0" smtClean="0">
                <a:solidFill>
                  <a:srgbClr val="BE8D6E"/>
                </a:solidFill>
                <a:latin typeface="S-Core Dream 3 Light" pitchFamily="34" charset="0"/>
                <a:cs typeface="S-Core Dream 3 Light" pitchFamily="34" charset="0"/>
              </a:rPr>
              <a:t>01</a:t>
            </a:r>
            <a:endParaRPr lang="en-US" dirty="0">
              <a:solidFill>
                <a:srgbClr val="BE8D6E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771292" y="161011"/>
            <a:ext cx="90397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10. </a:t>
            </a:r>
            <a:r>
              <a:rPr lang="ko-KR" altLang="en-US" sz="2800" b="1" dirty="0" err="1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기능정의</a:t>
            </a:r>
            <a:r>
              <a:rPr lang="ko-KR" altLang="en-US" sz="2800" b="1" dirty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및 설계 </a:t>
            </a:r>
            <a:r>
              <a:rPr lang="en-US" altLang="ko-KR" sz="2800" b="1" dirty="0" smtClean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2800" b="1" dirty="0" smtClean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상품</a:t>
            </a:r>
            <a:r>
              <a:rPr lang="en-US" altLang="ko-KR" sz="2800" b="1" dirty="0" smtClean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2800" b="1" dirty="0">
              <a:solidFill>
                <a:srgbClr val="756B5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" name="그룹 1006"/>
          <p:cNvGrpSpPr/>
          <p:nvPr/>
        </p:nvGrpSpPr>
        <p:grpSpPr>
          <a:xfrm>
            <a:off x="690027" y="9259754"/>
            <a:ext cx="16923687" cy="24898"/>
            <a:chOff x="690027" y="9259754"/>
            <a:chExt cx="16923687" cy="24898"/>
          </a:xfrm>
        </p:grpSpPr>
        <p:pic>
          <p:nvPicPr>
            <p:cNvPr id="11" name="Object 1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0027" y="9259754"/>
              <a:ext cx="16923687" cy="24898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8489" y="9353816"/>
            <a:ext cx="1824025" cy="818884"/>
          </a:xfrm>
          <a:prstGeom prst="rect">
            <a:avLst/>
          </a:prstGeom>
        </p:spPr>
      </p:pic>
      <p:sp>
        <p:nvSpPr>
          <p:cNvPr id="14" name="Object 44"/>
          <p:cNvSpPr txBox="1"/>
          <p:nvPr/>
        </p:nvSpPr>
        <p:spPr>
          <a:xfrm>
            <a:off x="711111" y="9669283"/>
            <a:ext cx="3633333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300" dirty="0" smtClean="0">
                <a:solidFill>
                  <a:srgbClr val="BE8D6E"/>
                </a:solidFill>
                <a:latin typeface="DynaPuff Regular" pitchFamily="2" charset="0"/>
                <a:ea typeface="DynaPuff Regular" pitchFamily="2" charset="0"/>
                <a:cs typeface="S-Core Dream 3 Light" pitchFamily="34" charset="0"/>
              </a:rPr>
              <a:t>About BOWOW</a:t>
            </a:r>
            <a:endParaRPr lang="en-US" dirty="0">
              <a:solidFill>
                <a:srgbClr val="BE8D6E"/>
              </a:solidFill>
              <a:latin typeface="DynaPuff Regular" pitchFamily="2" charset="0"/>
              <a:ea typeface="DynaPuff Regular" pitchFamily="2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753396"/>
            <a:ext cx="16459200" cy="8429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583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3020998" y="937460"/>
            <a:ext cx="3795713" cy="1166813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800" b="1" dirty="0">
                <a:solidFill>
                  <a:srgbClr val="756B5F"/>
                </a:solidFill>
              </a:rPr>
              <a:t>INDEX</a:t>
            </a:r>
            <a:endParaRPr lang="ko-KR" altLang="en-US" sz="4800" b="1" dirty="0">
              <a:solidFill>
                <a:srgbClr val="756B5F"/>
              </a:solidFill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74B11-60DB-405B-8211-256C6E064270}" type="slidenum">
              <a:rPr lang="ko-KR" altLang="en-US" smtClean="0"/>
              <a:t>2</a:t>
            </a:fld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FB902F6-9A7C-457F-8D34-A8E0CCA593F3}"/>
              </a:ext>
            </a:extLst>
          </p:cNvPr>
          <p:cNvSpPr/>
          <p:nvPr/>
        </p:nvSpPr>
        <p:spPr>
          <a:xfrm>
            <a:off x="4080978" y="3883451"/>
            <a:ext cx="3118806" cy="4126545"/>
          </a:xfrm>
          <a:prstGeom prst="rect">
            <a:avLst/>
          </a:prstGeom>
          <a:solidFill>
            <a:srgbClr val="987C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87E48F0-1243-4800-8BFA-C487953A4AB1}"/>
              </a:ext>
            </a:extLst>
          </p:cNvPr>
          <p:cNvSpPr/>
          <p:nvPr/>
        </p:nvSpPr>
        <p:spPr>
          <a:xfrm>
            <a:off x="7645374" y="4423511"/>
            <a:ext cx="3118806" cy="4126545"/>
          </a:xfrm>
          <a:prstGeom prst="rect">
            <a:avLst/>
          </a:prstGeom>
          <a:solidFill>
            <a:srgbClr val="987C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2F4B266-B8C8-4101-B3C9-E74FA8DEEC60}"/>
              </a:ext>
            </a:extLst>
          </p:cNvPr>
          <p:cNvSpPr/>
          <p:nvPr/>
        </p:nvSpPr>
        <p:spPr>
          <a:xfrm>
            <a:off x="11304240" y="4905387"/>
            <a:ext cx="3118806" cy="4126545"/>
          </a:xfrm>
          <a:prstGeom prst="rect">
            <a:avLst/>
          </a:prstGeom>
          <a:solidFill>
            <a:srgbClr val="987C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0983D82-6431-4470-9BBB-FBA841E78896}"/>
              </a:ext>
            </a:extLst>
          </p:cNvPr>
          <p:cNvSpPr txBox="1"/>
          <p:nvPr/>
        </p:nvSpPr>
        <p:spPr>
          <a:xfrm>
            <a:off x="4112090" y="3936102"/>
            <a:ext cx="303101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ja-JP"/>
            </a:defPPr>
            <a:lvl1pPr algn="just">
              <a:lnSpc>
                <a:spcPct val="120000"/>
              </a:lnSpc>
              <a:defRPr sz="1400"/>
            </a:lvl1pPr>
          </a:lstStyle>
          <a:p>
            <a:pPr marL="514350" indent="-514350">
              <a:lnSpc>
                <a:spcPct val="200000"/>
              </a:lnSpc>
              <a:buAutoNum type="arabicPeriod"/>
            </a:pPr>
            <a:r>
              <a:rPr lang="ko-KR" altLang="en-US" sz="2100" dirty="0"/>
              <a:t>주제 및 목적</a:t>
            </a:r>
            <a:endParaRPr lang="en-US" altLang="ko-KR" sz="2100" dirty="0"/>
          </a:p>
          <a:p>
            <a:pPr marL="514350" indent="-514350">
              <a:lnSpc>
                <a:spcPct val="200000"/>
              </a:lnSpc>
              <a:buAutoNum type="arabicPeriod"/>
            </a:pPr>
            <a:r>
              <a:rPr lang="ko-KR" altLang="en-US" sz="2100" dirty="0"/>
              <a:t>개발환경</a:t>
            </a:r>
            <a:endParaRPr lang="en-US" altLang="ko-KR" sz="2100" dirty="0"/>
          </a:p>
          <a:p>
            <a:pPr marL="514350" indent="-514350">
              <a:lnSpc>
                <a:spcPct val="200000"/>
              </a:lnSpc>
              <a:buAutoNum type="arabicPeriod"/>
            </a:pPr>
            <a:r>
              <a:rPr lang="ko-KR" altLang="en-US" sz="2100" dirty="0"/>
              <a:t>작업분할구조도</a:t>
            </a:r>
            <a:endParaRPr lang="en-US" altLang="ko-KR" sz="2100" dirty="0"/>
          </a:p>
          <a:p>
            <a:pPr marL="514350" indent="-514350">
              <a:lnSpc>
                <a:spcPct val="200000"/>
              </a:lnSpc>
              <a:buAutoNum type="arabicPeriod"/>
            </a:pPr>
            <a:r>
              <a:rPr lang="ko-KR" altLang="en-US" sz="2100" dirty="0"/>
              <a:t>업무분장</a:t>
            </a:r>
            <a:endParaRPr lang="en-US" altLang="ko-KR" sz="2100" dirty="0"/>
          </a:p>
          <a:p>
            <a:pPr marL="514350" indent="-514350">
              <a:lnSpc>
                <a:spcPct val="200000"/>
              </a:lnSpc>
              <a:buAutoNum type="arabicPeriod"/>
            </a:pPr>
            <a:r>
              <a:rPr lang="ko-KR" altLang="en-US" sz="2100" dirty="0" err="1"/>
              <a:t>작업일정</a:t>
            </a:r>
            <a:endParaRPr lang="en-US" altLang="ko-KR" sz="2100" dirty="0"/>
          </a:p>
          <a:p>
            <a:pPr marL="514350" indent="-514350">
              <a:lnSpc>
                <a:spcPct val="200000"/>
              </a:lnSpc>
              <a:buFontTx/>
              <a:buAutoNum type="arabicPeriod"/>
            </a:pPr>
            <a:r>
              <a:rPr lang="ko-KR" altLang="en-US" sz="2100" dirty="0"/>
              <a:t>요구사항분석</a:t>
            </a:r>
            <a:endParaRPr lang="en-US" altLang="ko-KR" sz="21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0983D82-6431-4470-9BBB-FBA841E78896}"/>
              </a:ext>
            </a:extLst>
          </p:cNvPr>
          <p:cNvSpPr txBox="1"/>
          <p:nvPr/>
        </p:nvSpPr>
        <p:spPr>
          <a:xfrm>
            <a:off x="7652982" y="4385333"/>
            <a:ext cx="3118806" cy="39703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ja-JP"/>
            </a:defPPr>
            <a:lvl1pPr algn="just">
              <a:lnSpc>
                <a:spcPct val="120000"/>
              </a:lnSpc>
              <a:defRPr sz="1400"/>
            </a:lvl1pPr>
          </a:lstStyle>
          <a:p>
            <a:pPr marL="514350" indent="-514350">
              <a:lnSpc>
                <a:spcPct val="200000"/>
              </a:lnSpc>
              <a:buFont typeface="+mj-lt"/>
              <a:buAutoNum type="arabicPeriod" startAt="7"/>
            </a:pPr>
            <a:r>
              <a:rPr lang="en-US" altLang="ko-KR" sz="2100" dirty="0" err="1"/>
              <a:t>Usecase</a:t>
            </a:r>
            <a:r>
              <a:rPr lang="en-US" altLang="ko-KR" sz="2100" dirty="0"/>
              <a:t> Diagram</a:t>
            </a:r>
          </a:p>
          <a:p>
            <a:pPr marL="514350" indent="-514350">
              <a:lnSpc>
                <a:spcPct val="200000"/>
              </a:lnSpc>
              <a:buFont typeface="+mj-lt"/>
              <a:buAutoNum type="arabicPeriod" startAt="7"/>
            </a:pPr>
            <a:r>
              <a:rPr lang="en-US" altLang="ko-KR" sz="2100" dirty="0"/>
              <a:t>Sequence Diagram</a:t>
            </a:r>
          </a:p>
          <a:p>
            <a:pPr marL="514350" indent="-514350">
              <a:lnSpc>
                <a:spcPct val="200000"/>
              </a:lnSpc>
              <a:buFont typeface="+mj-lt"/>
              <a:buAutoNum type="arabicPeriod" startAt="7"/>
            </a:pPr>
            <a:r>
              <a:rPr lang="en-US" altLang="ko-KR" sz="2100" dirty="0"/>
              <a:t>DFD</a:t>
            </a:r>
          </a:p>
          <a:p>
            <a:pPr marL="514350" indent="-514350">
              <a:lnSpc>
                <a:spcPct val="200000"/>
              </a:lnSpc>
              <a:buFont typeface="+mj-lt"/>
              <a:buAutoNum type="arabicPeriod" startAt="7"/>
            </a:pPr>
            <a:r>
              <a:rPr lang="ko-KR" altLang="en-US" sz="2100" dirty="0" err="1"/>
              <a:t>기능정의서</a:t>
            </a:r>
            <a:endParaRPr lang="en-US" altLang="ko-KR" sz="2100" dirty="0"/>
          </a:p>
          <a:p>
            <a:pPr marL="514350" indent="-514350">
              <a:lnSpc>
                <a:spcPct val="200000"/>
              </a:lnSpc>
              <a:buFont typeface="+mj-lt"/>
              <a:buAutoNum type="arabicPeriod" startAt="7"/>
            </a:pPr>
            <a:r>
              <a:rPr lang="en-US" altLang="ko-KR" sz="2100" dirty="0"/>
              <a:t>DB </a:t>
            </a:r>
            <a:r>
              <a:rPr lang="ko-KR" altLang="en-US" sz="2100" dirty="0"/>
              <a:t>설계</a:t>
            </a:r>
            <a:endParaRPr lang="en-US" altLang="ko-KR" sz="2100" dirty="0"/>
          </a:p>
          <a:p>
            <a:pPr marL="514350" indent="-514350">
              <a:lnSpc>
                <a:spcPct val="200000"/>
              </a:lnSpc>
              <a:buFont typeface="+mj-lt"/>
              <a:buAutoNum type="arabicPeriod" startAt="7"/>
            </a:pPr>
            <a:r>
              <a:rPr lang="ko-KR" altLang="en-US" sz="2100" dirty="0"/>
              <a:t>스토리보드 및 </a:t>
            </a:r>
            <a:r>
              <a:rPr lang="en-US" altLang="ko-KR" sz="2100" dirty="0"/>
              <a:t>UI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0983D82-6431-4470-9BBB-FBA841E78896}"/>
              </a:ext>
            </a:extLst>
          </p:cNvPr>
          <p:cNvSpPr txBox="1"/>
          <p:nvPr/>
        </p:nvSpPr>
        <p:spPr>
          <a:xfrm>
            <a:off x="11304240" y="5145379"/>
            <a:ext cx="3118806" cy="203132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ja-JP"/>
            </a:defPPr>
            <a:lvl1pPr algn="just">
              <a:lnSpc>
                <a:spcPct val="120000"/>
              </a:lnSpc>
              <a:defRPr sz="1400"/>
            </a:lvl1pPr>
          </a:lstStyle>
          <a:p>
            <a:pPr marL="514350" indent="-514350">
              <a:lnSpc>
                <a:spcPct val="200000"/>
              </a:lnSpc>
              <a:buFont typeface="+mj-lt"/>
              <a:buAutoNum type="arabicPeriod" startAt="14"/>
            </a:pPr>
            <a:r>
              <a:rPr lang="ko-KR" altLang="en-US" sz="2100" dirty="0"/>
              <a:t>핵심코드 및 시연</a:t>
            </a:r>
            <a:endParaRPr lang="en-US" altLang="ko-KR" sz="2100" dirty="0"/>
          </a:p>
          <a:p>
            <a:pPr marL="514350" indent="-514350">
              <a:lnSpc>
                <a:spcPct val="200000"/>
              </a:lnSpc>
              <a:buFont typeface="+mj-lt"/>
              <a:buAutoNum type="arabicPeriod" startAt="14"/>
            </a:pPr>
            <a:r>
              <a:rPr lang="ko-KR" altLang="en-US" sz="2100" dirty="0"/>
              <a:t>차후 개발 내용</a:t>
            </a:r>
            <a:endParaRPr lang="en-US" altLang="ko-KR" sz="2100" dirty="0"/>
          </a:p>
          <a:p>
            <a:pPr marL="514350" indent="-514350">
              <a:lnSpc>
                <a:spcPct val="200000"/>
              </a:lnSpc>
              <a:buFont typeface="+mj-lt"/>
              <a:buAutoNum type="arabicPeriod" startAt="14"/>
            </a:pPr>
            <a:r>
              <a:rPr lang="ko-KR" altLang="en-US" sz="2100" dirty="0"/>
              <a:t>후기</a:t>
            </a:r>
            <a:endParaRPr lang="en-US" altLang="ko-KR" sz="2100" dirty="0"/>
          </a:p>
        </p:txBody>
      </p:sp>
      <p:cxnSp>
        <p:nvCxnSpPr>
          <p:cNvPr id="26" name="直線コネクタ 6"/>
          <p:cNvCxnSpPr/>
          <p:nvPr/>
        </p:nvCxnSpPr>
        <p:spPr>
          <a:xfrm>
            <a:off x="4054599" y="2810145"/>
            <a:ext cx="2322408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テキスト ボックス 7"/>
          <p:cNvSpPr txBox="1"/>
          <p:nvPr/>
        </p:nvSpPr>
        <p:spPr>
          <a:xfrm>
            <a:off x="4598776" y="3048589"/>
            <a:ext cx="877163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70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  <a:cs typeface="Arial Unicode MS" panose="020B0604020202020204" pitchFamily="50" charset="-128"/>
              </a:rPr>
              <a:t>분석</a:t>
            </a:r>
            <a:endParaRPr kumimoji="1" lang="ja-JP" altLang="en-US" sz="2700" dirty="0">
              <a:solidFill>
                <a:schemeClr val="tx2">
                  <a:lumMod val="75000"/>
                </a:schemeClr>
              </a:solidFill>
              <a:latin typeface="+mj-ea"/>
              <a:ea typeface="+mj-ea"/>
              <a:cs typeface="Arial Unicode MS" panose="020B0604020202020204" pitchFamily="50" charset="-128"/>
            </a:endParaRPr>
          </a:p>
        </p:txBody>
      </p:sp>
      <p:cxnSp>
        <p:nvCxnSpPr>
          <p:cNvPr id="29" name="直線コネクタ 6"/>
          <p:cNvCxnSpPr/>
          <p:nvPr/>
        </p:nvCxnSpPr>
        <p:spPr>
          <a:xfrm>
            <a:off x="7714392" y="3310028"/>
            <a:ext cx="2322408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テキスト ボックス 7"/>
          <p:cNvSpPr txBox="1"/>
          <p:nvPr/>
        </p:nvSpPr>
        <p:spPr>
          <a:xfrm>
            <a:off x="8258567" y="3548471"/>
            <a:ext cx="992579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70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  <a:cs typeface="Arial Unicode MS" panose="020B0604020202020204" pitchFamily="50" charset="-128"/>
              </a:rPr>
              <a:t>설계 </a:t>
            </a:r>
            <a:endParaRPr kumimoji="1" lang="ja-JP" altLang="en-US" sz="2700" dirty="0">
              <a:solidFill>
                <a:schemeClr val="tx2">
                  <a:lumMod val="75000"/>
                </a:schemeClr>
              </a:solidFill>
              <a:latin typeface="+mj-ea"/>
              <a:ea typeface="+mj-ea"/>
              <a:cs typeface="Arial Unicode MS" panose="020B0604020202020204" pitchFamily="50" charset="-128"/>
            </a:endParaRPr>
          </a:p>
        </p:txBody>
      </p:sp>
      <p:sp>
        <p:nvSpPr>
          <p:cNvPr id="33" name="テキスト ボックス 7"/>
          <p:cNvSpPr txBox="1"/>
          <p:nvPr/>
        </p:nvSpPr>
        <p:spPr>
          <a:xfrm>
            <a:off x="11900298" y="4049443"/>
            <a:ext cx="2492990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70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  <a:cs typeface="Arial Unicode MS" panose="020B0604020202020204" pitchFamily="50" charset="-128"/>
              </a:rPr>
              <a:t>구현 및 테스트</a:t>
            </a:r>
            <a:endParaRPr kumimoji="1" lang="ja-JP" altLang="en-US" sz="2700" dirty="0">
              <a:solidFill>
                <a:schemeClr val="tx2">
                  <a:lumMod val="75000"/>
                </a:schemeClr>
              </a:solidFill>
              <a:latin typeface="+mj-ea"/>
              <a:ea typeface="+mj-ea"/>
              <a:cs typeface="Arial Unicode MS" panose="020B0604020202020204" pitchFamily="50" charset="-128"/>
            </a:endParaRPr>
          </a:p>
        </p:txBody>
      </p:sp>
      <p:cxnSp>
        <p:nvCxnSpPr>
          <p:cNvPr id="35" name="直線コネクタ 6"/>
          <p:cNvCxnSpPr/>
          <p:nvPr/>
        </p:nvCxnSpPr>
        <p:spPr>
          <a:xfrm>
            <a:off x="11350053" y="3832082"/>
            <a:ext cx="2322408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4242" y="3072623"/>
            <a:ext cx="432626" cy="4537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8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9321" y="3627657"/>
            <a:ext cx="432626" cy="4537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9548" y="4099350"/>
            <a:ext cx="432626" cy="4537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9" name="그룹 1006"/>
          <p:cNvGrpSpPr/>
          <p:nvPr/>
        </p:nvGrpSpPr>
        <p:grpSpPr>
          <a:xfrm>
            <a:off x="690027" y="9259754"/>
            <a:ext cx="16923687" cy="24898"/>
            <a:chOff x="690027" y="9259754"/>
            <a:chExt cx="16923687" cy="24898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0027" y="9259754"/>
              <a:ext cx="16923687" cy="24898"/>
            </a:xfrm>
            <a:prstGeom prst="rect">
              <a:avLst/>
            </a:prstGeom>
          </p:spPr>
        </p:pic>
      </p:grpSp>
      <p:pic>
        <p:nvPicPr>
          <p:cNvPr id="21" name="그림 2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8489" y="9353816"/>
            <a:ext cx="1824025" cy="818884"/>
          </a:xfrm>
          <a:prstGeom prst="rect">
            <a:avLst/>
          </a:prstGeom>
        </p:spPr>
      </p:pic>
      <p:sp>
        <p:nvSpPr>
          <p:cNvPr id="22" name="Object 44"/>
          <p:cNvSpPr txBox="1"/>
          <p:nvPr/>
        </p:nvSpPr>
        <p:spPr>
          <a:xfrm>
            <a:off x="711111" y="9669283"/>
            <a:ext cx="3633333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300" dirty="0" smtClean="0">
                <a:solidFill>
                  <a:srgbClr val="BE8D6E"/>
                </a:solidFill>
                <a:latin typeface="DynaPuff Regular" pitchFamily="2" charset="0"/>
                <a:ea typeface="DynaPuff Regular" pitchFamily="2" charset="0"/>
                <a:cs typeface="S-Core Dream 3 Light" pitchFamily="34" charset="0"/>
              </a:rPr>
              <a:t>About BOWOW</a:t>
            </a:r>
            <a:endParaRPr lang="en-US" dirty="0">
              <a:solidFill>
                <a:srgbClr val="BE8D6E"/>
              </a:solidFill>
              <a:latin typeface="DynaPuff Regular" pitchFamily="2" charset="0"/>
              <a:ea typeface="DynaPuff Regula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7552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bject 21"/>
          <p:cNvSpPr txBox="1"/>
          <p:nvPr/>
        </p:nvSpPr>
        <p:spPr>
          <a:xfrm>
            <a:off x="16772029" y="601747"/>
            <a:ext cx="832162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300" kern="0" spc="-100" dirty="0" smtClean="0">
                <a:solidFill>
                  <a:srgbClr val="BE8D6E"/>
                </a:solidFill>
                <a:latin typeface="S-Core Dream 3 Light" pitchFamily="34" charset="0"/>
                <a:cs typeface="S-Core Dream 3 Light" pitchFamily="34" charset="0"/>
              </a:rPr>
              <a:t>01</a:t>
            </a:r>
            <a:endParaRPr lang="en-US" dirty="0">
              <a:solidFill>
                <a:srgbClr val="BE8D6E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2174" y="1181100"/>
            <a:ext cx="15699391" cy="755402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771292" y="161011"/>
            <a:ext cx="90397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10. </a:t>
            </a:r>
            <a:r>
              <a:rPr lang="ko-KR" altLang="en-US" sz="2800" b="1" dirty="0" err="1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기능정의</a:t>
            </a:r>
            <a:r>
              <a:rPr lang="ko-KR" altLang="en-US" sz="2800" b="1" dirty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및 설계 </a:t>
            </a:r>
            <a:r>
              <a:rPr lang="en-US" altLang="ko-KR" sz="2800" b="1" dirty="0" smtClean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2800" b="1" dirty="0" smtClean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관리자</a:t>
            </a:r>
            <a:r>
              <a:rPr lang="en-US" altLang="ko-KR" sz="2800" b="1" dirty="0" smtClean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2800" b="1" dirty="0">
              <a:solidFill>
                <a:srgbClr val="756B5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" name="그룹 1006"/>
          <p:cNvGrpSpPr/>
          <p:nvPr/>
        </p:nvGrpSpPr>
        <p:grpSpPr>
          <a:xfrm>
            <a:off x="690027" y="9259754"/>
            <a:ext cx="16923687" cy="24898"/>
            <a:chOff x="690027" y="9259754"/>
            <a:chExt cx="16923687" cy="24898"/>
          </a:xfrm>
        </p:grpSpPr>
        <p:pic>
          <p:nvPicPr>
            <p:cNvPr id="12" name="Object 1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0027" y="9259754"/>
              <a:ext cx="16923687" cy="24898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8489" y="9353816"/>
            <a:ext cx="1824025" cy="818884"/>
          </a:xfrm>
          <a:prstGeom prst="rect">
            <a:avLst/>
          </a:prstGeom>
        </p:spPr>
      </p:pic>
      <p:sp>
        <p:nvSpPr>
          <p:cNvPr id="14" name="Object 44"/>
          <p:cNvSpPr txBox="1"/>
          <p:nvPr/>
        </p:nvSpPr>
        <p:spPr>
          <a:xfrm>
            <a:off x="711111" y="9669283"/>
            <a:ext cx="3633333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300" dirty="0" smtClean="0">
                <a:solidFill>
                  <a:srgbClr val="BE8D6E"/>
                </a:solidFill>
                <a:latin typeface="DynaPuff Regular" pitchFamily="2" charset="0"/>
                <a:ea typeface="DynaPuff Regular" pitchFamily="2" charset="0"/>
                <a:cs typeface="S-Core Dream 3 Light" pitchFamily="34" charset="0"/>
              </a:rPr>
              <a:t>About BOWOW</a:t>
            </a:r>
            <a:endParaRPr lang="en-US" dirty="0">
              <a:solidFill>
                <a:srgbClr val="BE8D6E"/>
              </a:solidFill>
              <a:latin typeface="DynaPuff Regular" pitchFamily="2" charset="0"/>
              <a:ea typeface="DynaPuff Regula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8853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bject 21"/>
          <p:cNvSpPr txBox="1"/>
          <p:nvPr/>
        </p:nvSpPr>
        <p:spPr>
          <a:xfrm>
            <a:off x="16772029" y="601747"/>
            <a:ext cx="832162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300" kern="0" spc="-100" dirty="0" smtClean="0">
                <a:solidFill>
                  <a:srgbClr val="BE8D6E"/>
                </a:solidFill>
                <a:latin typeface="S-Core Dream 3 Light" pitchFamily="34" charset="0"/>
                <a:cs typeface="S-Core Dream 3 Light" pitchFamily="34" charset="0"/>
              </a:rPr>
              <a:t>01</a:t>
            </a:r>
            <a:endParaRPr lang="en-US" dirty="0">
              <a:solidFill>
                <a:srgbClr val="BE8D6E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771291" y="161011"/>
            <a:ext cx="38581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11. DB </a:t>
            </a:r>
            <a:r>
              <a:rPr lang="ko-KR" altLang="en-US" sz="2800" b="1" dirty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설계 </a:t>
            </a:r>
            <a:r>
              <a:rPr lang="en-US" altLang="ko-KR" sz="2800" b="1" dirty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2800" b="1" dirty="0" smtClean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ERD)</a:t>
            </a:r>
            <a:endParaRPr lang="ko-KR" altLang="en-US" sz="2800" b="1" dirty="0">
              <a:solidFill>
                <a:srgbClr val="756B5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직사각형 2">
            <a:hlinkClick r:id="rId2"/>
          </p:cNvPr>
          <p:cNvSpPr/>
          <p:nvPr/>
        </p:nvSpPr>
        <p:spPr>
          <a:xfrm>
            <a:off x="15163800" y="270515"/>
            <a:ext cx="9850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err="1" smtClean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hlinkClick r:id="rId2"/>
              </a:rPr>
              <a:t>Bowow</a:t>
            </a:r>
            <a:endParaRPr lang="ko-KR" altLang="en-US" dirty="0"/>
          </a:p>
        </p:txBody>
      </p:sp>
      <p:grpSp>
        <p:nvGrpSpPr>
          <p:cNvPr id="11" name="그룹 1006"/>
          <p:cNvGrpSpPr/>
          <p:nvPr/>
        </p:nvGrpSpPr>
        <p:grpSpPr>
          <a:xfrm>
            <a:off x="690027" y="9259754"/>
            <a:ext cx="16923687" cy="24898"/>
            <a:chOff x="690027" y="9259754"/>
            <a:chExt cx="16923687" cy="24898"/>
          </a:xfrm>
        </p:grpSpPr>
        <p:pic>
          <p:nvPicPr>
            <p:cNvPr id="12" name="Object 1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0027" y="9259754"/>
              <a:ext cx="16923687" cy="24898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8489" y="9353816"/>
            <a:ext cx="1824025" cy="818884"/>
          </a:xfrm>
          <a:prstGeom prst="rect">
            <a:avLst/>
          </a:prstGeom>
        </p:spPr>
      </p:pic>
      <p:sp>
        <p:nvSpPr>
          <p:cNvPr id="14" name="Object 44"/>
          <p:cNvSpPr txBox="1"/>
          <p:nvPr/>
        </p:nvSpPr>
        <p:spPr>
          <a:xfrm>
            <a:off x="711111" y="9669283"/>
            <a:ext cx="3633333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300" dirty="0" smtClean="0">
                <a:solidFill>
                  <a:srgbClr val="BE8D6E"/>
                </a:solidFill>
                <a:latin typeface="DynaPuff Regular" pitchFamily="2" charset="0"/>
                <a:ea typeface="DynaPuff Regular" pitchFamily="2" charset="0"/>
                <a:cs typeface="S-Core Dream 3 Light" pitchFamily="34" charset="0"/>
              </a:rPr>
              <a:t>About BOWOW</a:t>
            </a:r>
            <a:endParaRPr lang="en-US" dirty="0">
              <a:solidFill>
                <a:srgbClr val="BE8D6E"/>
              </a:solidFill>
              <a:latin typeface="DynaPuff Regular" pitchFamily="2" charset="0"/>
              <a:ea typeface="DynaPuff Regular" pitchFamily="2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935" y="894135"/>
            <a:ext cx="17052130" cy="8211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247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bject 21"/>
          <p:cNvSpPr txBox="1"/>
          <p:nvPr/>
        </p:nvSpPr>
        <p:spPr>
          <a:xfrm>
            <a:off x="16772029" y="601747"/>
            <a:ext cx="832162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300" kern="0" spc="-100" dirty="0" smtClean="0">
                <a:solidFill>
                  <a:srgbClr val="BE8D6E"/>
                </a:solidFill>
                <a:latin typeface="S-Core Dream 3 Light" pitchFamily="34" charset="0"/>
                <a:cs typeface="S-Core Dream 3 Light" pitchFamily="34" charset="0"/>
              </a:rPr>
              <a:t>01</a:t>
            </a:r>
            <a:endParaRPr lang="en-US" dirty="0">
              <a:solidFill>
                <a:srgbClr val="BE8D6E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771291" y="161011"/>
            <a:ext cx="38581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12. Project Explorer</a:t>
            </a:r>
            <a:endParaRPr lang="ko-KR" altLang="en-US" sz="2800" b="1" dirty="0">
              <a:solidFill>
                <a:srgbClr val="756B5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1" name="그룹 1006"/>
          <p:cNvGrpSpPr/>
          <p:nvPr/>
        </p:nvGrpSpPr>
        <p:grpSpPr>
          <a:xfrm>
            <a:off x="690027" y="9259754"/>
            <a:ext cx="16923687" cy="24898"/>
            <a:chOff x="690027" y="9259754"/>
            <a:chExt cx="16923687" cy="24898"/>
          </a:xfrm>
        </p:grpSpPr>
        <p:pic>
          <p:nvPicPr>
            <p:cNvPr id="12" name="Object 1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0027" y="9259754"/>
              <a:ext cx="16923687" cy="24898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8489" y="9353816"/>
            <a:ext cx="1824025" cy="818884"/>
          </a:xfrm>
          <a:prstGeom prst="rect">
            <a:avLst/>
          </a:prstGeom>
        </p:spPr>
      </p:pic>
      <p:sp>
        <p:nvSpPr>
          <p:cNvPr id="14" name="Object 44"/>
          <p:cNvSpPr txBox="1"/>
          <p:nvPr/>
        </p:nvSpPr>
        <p:spPr>
          <a:xfrm>
            <a:off x="711111" y="9669283"/>
            <a:ext cx="3633333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300" dirty="0" smtClean="0">
                <a:solidFill>
                  <a:srgbClr val="BE8D6E"/>
                </a:solidFill>
                <a:latin typeface="DynaPuff Regular" pitchFamily="2" charset="0"/>
                <a:ea typeface="DynaPuff Regular" pitchFamily="2" charset="0"/>
                <a:cs typeface="S-Core Dream 3 Light" pitchFamily="34" charset="0"/>
              </a:rPr>
              <a:t>About BOWOW</a:t>
            </a:r>
            <a:endParaRPr lang="en-US" dirty="0">
              <a:solidFill>
                <a:srgbClr val="BE8D6E"/>
              </a:solidFill>
              <a:latin typeface="DynaPuff Regular" pitchFamily="2" charset="0"/>
              <a:ea typeface="DynaPuff Regular" pitchFamily="2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010400" y="4762500"/>
            <a:ext cx="1906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 익스플로러 </a:t>
            </a:r>
            <a:r>
              <a:rPr lang="ko-KR" altLang="en-US" dirty="0" err="1" smtClean="0"/>
              <a:t>스샷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22002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2359344" y="278581"/>
            <a:ext cx="47725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13. </a:t>
            </a:r>
            <a:r>
              <a:rPr lang="ko-KR" altLang="en-US" sz="2800" b="1" dirty="0" smtClean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핵심 코드 및 시연 화면</a:t>
            </a:r>
            <a:endParaRPr lang="ko-KR" altLang="en-US" sz="2800" b="1" dirty="0">
              <a:solidFill>
                <a:srgbClr val="756B5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8489" y="9353816"/>
            <a:ext cx="1824025" cy="818884"/>
          </a:xfrm>
          <a:prstGeom prst="rect">
            <a:avLst/>
          </a:prstGeom>
        </p:spPr>
      </p:pic>
      <p:sp>
        <p:nvSpPr>
          <p:cNvPr id="14" name="Object 44"/>
          <p:cNvSpPr txBox="1"/>
          <p:nvPr/>
        </p:nvSpPr>
        <p:spPr>
          <a:xfrm>
            <a:off x="711111" y="9669283"/>
            <a:ext cx="3633333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300" dirty="0" smtClean="0">
                <a:solidFill>
                  <a:srgbClr val="BE8D6E"/>
                </a:solidFill>
                <a:latin typeface="DynaPuff Regular" pitchFamily="2" charset="0"/>
                <a:ea typeface="DynaPuff Regular" pitchFamily="2" charset="0"/>
                <a:cs typeface="S-Core Dream 3 Light" pitchFamily="34" charset="0"/>
              </a:rPr>
              <a:t>About BOWOW</a:t>
            </a:r>
            <a:endParaRPr lang="en-US" dirty="0">
              <a:solidFill>
                <a:srgbClr val="BE8D6E"/>
              </a:solidFill>
              <a:latin typeface="DynaPuff Regular" pitchFamily="2" charset="0"/>
              <a:ea typeface="DynaPuff Regular" pitchFamily="2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-946164" y="1981615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-946165" y="1186546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-946166" y="2776684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-1013292" y="3571753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④</a:t>
            </a:r>
          </a:p>
        </p:txBody>
      </p:sp>
      <p:sp>
        <p:nvSpPr>
          <p:cNvPr id="23" name="모서리가 둥근 직사각형 22"/>
          <p:cNvSpPr/>
          <p:nvPr/>
        </p:nvSpPr>
        <p:spPr>
          <a:xfrm>
            <a:off x="11887200" y="1043400"/>
            <a:ext cx="5716800" cy="8367300"/>
          </a:xfrm>
          <a:prstGeom prst="roundRect">
            <a:avLst>
              <a:gd name="adj" fmla="val 10188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>
                <a:solidFill>
                  <a:schemeClr val="tx1"/>
                </a:solidFill>
              </a:rPr>
              <a:t>쿠폰 증정 이벤트 바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marL="720000" lvl="1" indent="-457200">
              <a:lnSpc>
                <a:spcPct val="150000"/>
              </a:lnSpc>
              <a:buFont typeface="맑은 고딕" panose="020B0503020000020004" pitchFamily="50" charset="-127"/>
              <a:buChar char="–"/>
            </a:pPr>
            <a:r>
              <a:rPr lang="en-US" altLang="ko-KR" sz="2000" b="1" dirty="0">
                <a:solidFill>
                  <a:schemeClr val="tx1"/>
                </a:solidFill>
              </a:rPr>
              <a:t>X </a:t>
            </a:r>
            <a:r>
              <a:rPr lang="ko-KR" altLang="en-US" sz="2000" b="1" dirty="0">
                <a:solidFill>
                  <a:schemeClr val="tx1"/>
                </a:solidFill>
              </a:rPr>
              <a:t>버튼 클릭 시 다시 나타나지 않는다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>
                <a:solidFill>
                  <a:schemeClr val="tx1"/>
                </a:solidFill>
              </a:rPr>
              <a:t>헤더 영역 </a:t>
            </a:r>
            <a:endParaRPr lang="en-US" altLang="ko-KR" sz="2000" b="1" dirty="0" smtClean="0">
              <a:solidFill>
                <a:schemeClr val="tx1"/>
              </a:solidFill>
            </a:endParaRPr>
          </a:p>
          <a:p>
            <a:pPr marL="720000" lvl="1" indent="-457200">
              <a:lnSpc>
                <a:spcPct val="150000"/>
              </a:lnSpc>
              <a:buFont typeface="맑은 고딕" panose="020B0503020000020004" pitchFamily="50" charset="-127"/>
              <a:buChar char="–"/>
            </a:pPr>
            <a:r>
              <a:rPr lang="ko-KR" altLang="en-US" sz="2000" b="1" dirty="0">
                <a:solidFill>
                  <a:schemeClr val="tx1"/>
                </a:solidFill>
              </a:rPr>
              <a:t>비회원</a:t>
            </a:r>
            <a:r>
              <a:rPr lang="en-US" altLang="ko-KR" sz="2000" b="1" dirty="0">
                <a:solidFill>
                  <a:schemeClr val="tx1"/>
                </a:solidFill>
              </a:rPr>
              <a:t>, </a:t>
            </a:r>
            <a:r>
              <a:rPr lang="ko-KR" altLang="en-US" sz="2000" b="1" dirty="0">
                <a:solidFill>
                  <a:schemeClr val="tx1"/>
                </a:solidFill>
              </a:rPr>
              <a:t>회원</a:t>
            </a:r>
            <a:r>
              <a:rPr lang="en-US" altLang="ko-KR" sz="2000" b="1" dirty="0">
                <a:solidFill>
                  <a:schemeClr val="tx1"/>
                </a:solidFill>
              </a:rPr>
              <a:t>, </a:t>
            </a:r>
            <a:r>
              <a:rPr lang="ko-KR" altLang="en-US" sz="2000" b="1" dirty="0">
                <a:solidFill>
                  <a:schemeClr val="tx1"/>
                </a:solidFill>
              </a:rPr>
              <a:t>관리자 모두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이용가능</a:t>
            </a:r>
            <a:endParaRPr lang="en-US" altLang="ko-KR" sz="2000" b="1" dirty="0" smtClean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 smtClean="0">
                <a:solidFill>
                  <a:schemeClr val="tx1"/>
                </a:solidFill>
              </a:rPr>
              <a:t>상품명 </a:t>
            </a:r>
            <a:r>
              <a:rPr lang="ko-KR" altLang="en-US" sz="2000" b="1" dirty="0">
                <a:solidFill>
                  <a:schemeClr val="tx1"/>
                </a:solidFill>
              </a:rPr>
              <a:t>검색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marL="720000" lvl="1" indent="-457200">
              <a:lnSpc>
                <a:spcPct val="150000"/>
              </a:lnSpc>
              <a:buFont typeface="맑은 고딕" panose="020B0503020000020004" pitchFamily="50" charset="-127"/>
              <a:buChar char="–"/>
            </a:pPr>
            <a:r>
              <a:rPr lang="ko-KR" altLang="en-US" sz="2000" b="1" dirty="0">
                <a:solidFill>
                  <a:schemeClr val="tx1"/>
                </a:solidFill>
              </a:rPr>
              <a:t>비회원</a:t>
            </a:r>
            <a:r>
              <a:rPr lang="en-US" altLang="ko-KR" sz="2000" b="1" dirty="0">
                <a:solidFill>
                  <a:schemeClr val="tx1"/>
                </a:solidFill>
              </a:rPr>
              <a:t>, </a:t>
            </a:r>
            <a:r>
              <a:rPr lang="ko-KR" altLang="en-US" sz="2000" b="1" dirty="0">
                <a:solidFill>
                  <a:schemeClr val="tx1"/>
                </a:solidFill>
              </a:rPr>
              <a:t>회원</a:t>
            </a:r>
            <a:r>
              <a:rPr lang="en-US" altLang="ko-KR" sz="2000" b="1" dirty="0">
                <a:solidFill>
                  <a:schemeClr val="tx1"/>
                </a:solidFill>
              </a:rPr>
              <a:t>, </a:t>
            </a:r>
            <a:r>
              <a:rPr lang="ko-KR" altLang="en-US" sz="2000" b="1" dirty="0">
                <a:solidFill>
                  <a:schemeClr val="tx1"/>
                </a:solidFill>
              </a:rPr>
              <a:t>관리자 모두 이용가능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>
                <a:solidFill>
                  <a:schemeClr val="tx1"/>
                </a:solidFill>
              </a:rPr>
              <a:t>베스트 상품 슬라이드</a:t>
            </a:r>
            <a:r>
              <a:rPr lang="en-US" altLang="ko-KR" sz="2000" b="1" dirty="0">
                <a:solidFill>
                  <a:schemeClr val="tx1"/>
                </a:solidFill>
              </a:rPr>
              <a:t> </a:t>
            </a:r>
          </a:p>
          <a:p>
            <a:pPr marL="720000" lvl="1" indent="-457200">
              <a:lnSpc>
                <a:spcPct val="150000"/>
              </a:lnSpc>
              <a:buFont typeface="맑은 고딕" panose="020B0503020000020004" pitchFamily="50" charset="-127"/>
              <a:buChar char="–"/>
            </a:pPr>
            <a:r>
              <a:rPr lang="ko-KR" altLang="en-US" sz="2000" b="1" dirty="0">
                <a:solidFill>
                  <a:schemeClr val="tx1"/>
                </a:solidFill>
              </a:rPr>
              <a:t>상품 조회수 기준 베스트 상품 선별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marL="720000" lvl="1" indent="-457200">
              <a:lnSpc>
                <a:spcPct val="150000"/>
              </a:lnSpc>
              <a:buFont typeface="맑은 고딕" panose="020B0503020000020004" pitchFamily="50" charset="-127"/>
              <a:buChar char="–"/>
            </a:pPr>
            <a:r>
              <a:rPr lang="ko-KR" altLang="en-US" sz="2000" b="1" dirty="0">
                <a:solidFill>
                  <a:schemeClr val="tx1"/>
                </a:solidFill>
              </a:rPr>
              <a:t>클릭 시 해당 상품 상세보기 페이지로 이동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>
                <a:solidFill>
                  <a:schemeClr val="tx1"/>
                </a:solidFill>
              </a:rPr>
              <a:t>신상품 추천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marL="720000" lvl="1" indent="-457200">
              <a:lnSpc>
                <a:spcPct val="150000"/>
              </a:lnSpc>
              <a:buFont typeface="맑은 고딕" panose="020B0503020000020004" pitchFamily="50" charset="-127"/>
              <a:buChar char="–"/>
            </a:pPr>
            <a:r>
              <a:rPr lang="ko-KR" altLang="en-US" sz="2000" b="1" dirty="0">
                <a:solidFill>
                  <a:schemeClr val="tx1"/>
                </a:solidFill>
              </a:rPr>
              <a:t>클릭 시 상품 상세보기 페이지로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 err="1">
                <a:solidFill>
                  <a:schemeClr val="tx1"/>
                </a:solidFill>
              </a:rPr>
              <a:t>푸터</a:t>
            </a:r>
            <a:r>
              <a:rPr lang="ko-KR" altLang="en-US" sz="2000" b="1" dirty="0">
                <a:solidFill>
                  <a:schemeClr val="tx1"/>
                </a:solidFill>
              </a:rPr>
              <a:t> 영역 </a:t>
            </a:r>
            <a:r>
              <a:rPr lang="en-US" altLang="ko-KR" sz="2000" b="1" dirty="0">
                <a:solidFill>
                  <a:schemeClr val="tx1"/>
                </a:solidFill>
              </a:rPr>
              <a:t>: </a:t>
            </a:r>
            <a:r>
              <a:rPr lang="ko-KR" altLang="en-US" sz="2000" b="1" dirty="0">
                <a:solidFill>
                  <a:schemeClr val="tx1"/>
                </a:solidFill>
              </a:rPr>
              <a:t>회사 정보 출력</a:t>
            </a:r>
            <a:endParaRPr lang="en-US" altLang="ko-KR" sz="2000" b="1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7035585" y="-537071"/>
            <a:ext cx="1508442" cy="53707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27" name="직사각형 26"/>
          <p:cNvSpPr/>
          <p:nvPr/>
        </p:nvSpPr>
        <p:spPr>
          <a:xfrm>
            <a:off x="8991600" y="-342901"/>
            <a:ext cx="1522954" cy="30205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29" name="TextBox 28"/>
          <p:cNvSpPr txBox="1"/>
          <p:nvPr/>
        </p:nvSpPr>
        <p:spPr>
          <a:xfrm>
            <a:off x="13290399" y="1309657"/>
            <a:ext cx="29104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smtClean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상품 검색</a:t>
            </a:r>
            <a:endParaRPr lang="ko-KR" altLang="en-US" sz="2400" b="1" dirty="0">
              <a:solidFill>
                <a:srgbClr val="756B5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065058" y="-466714"/>
            <a:ext cx="1522954" cy="30205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20" name="직사각형 19"/>
          <p:cNvSpPr/>
          <p:nvPr/>
        </p:nvSpPr>
        <p:spPr>
          <a:xfrm>
            <a:off x="3094531" y="-493928"/>
            <a:ext cx="1522954" cy="30205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-1077653" y="4251752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⑤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-1036401" y="4900256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⑥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-995149" y="5695325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⑦</a:t>
            </a:r>
          </a:p>
        </p:txBody>
      </p:sp>
    </p:spTree>
    <p:extLst>
      <p:ext uri="{BB962C8B-B14F-4D97-AF65-F5344CB8AC3E}">
        <p14:creationId xmlns:p14="http://schemas.microsoft.com/office/powerpoint/2010/main" val="1875935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16381"/>
            <a:ext cx="10381817" cy="327451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210819"/>
            <a:ext cx="10381817" cy="322808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200" y="6438900"/>
            <a:ext cx="10415815" cy="320373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2359344" y="278581"/>
            <a:ext cx="47725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13. </a:t>
            </a:r>
            <a:r>
              <a:rPr lang="ko-KR" altLang="en-US" sz="2800" b="1" dirty="0" smtClean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핵심 코드 및 시연 화면</a:t>
            </a:r>
            <a:endParaRPr lang="ko-KR" altLang="en-US" sz="2800" b="1" dirty="0">
              <a:solidFill>
                <a:srgbClr val="756B5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8489" y="9353816"/>
            <a:ext cx="1824025" cy="818884"/>
          </a:xfrm>
          <a:prstGeom prst="rect">
            <a:avLst/>
          </a:prstGeom>
        </p:spPr>
      </p:pic>
      <p:sp>
        <p:nvSpPr>
          <p:cNvPr id="14" name="Object 44"/>
          <p:cNvSpPr txBox="1"/>
          <p:nvPr/>
        </p:nvSpPr>
        <p:spPr>
          <a:xfrm>
            <a:off x="711111" y="9669283"/>
            <a:ext cx="3633333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300" dirty="0" smtClean="0">
                <a:solidFill>
                  <a:srgbClr val="BE8D6E"/>
                </a:solidFill>
                <a:latin typeface="DynaPuff Regular" pitchFamily="2" charset="0"/>
                <a:ea typeface="DynaPuff Regular" pitchFamily="2" charset="0"/>
                <a:cs typeface="S-Core Dream 3 Light" pitchFamily="34" charset="0"/>
              </a:rPr>
              <a:t>About BOWOW</a:t>
            </a:r>
            <a:endParaRPr lang="en-US" dirty="0">
              <a:solidFill>
                <a:srgbClr val="BE8D6E"/>
              </a:solidFill>
              <a:latin typeface="DynaPuff Regular" pitchFamily="2" charset="0"/>
              <a:ea typeface="DynaPuff Regular" pitchFamily="2" charset="0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8146951" y="674134"/>
            <a:ext cx="1420164" cy="48256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43" name="TextBox 42"/>
          <p:cNvSpPr txBox="1"/>
          <p:nvPr/>
        </p:nvSpPr>
        <p:spPr>
          <a:xfrm>
            <a:off x="1831210" y="802751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-71902" y="278581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46" name="직사각형 45"/>
          <p:cNvSpPr/>
          <p:nvPr/>
        </p:nvSpPr>
        <p:spPr>
          <a:xfrm>
            <a:off x="2590801" y="396430"/>
            <a:ext cx="6783164" cy="63227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47" name="TextBox 46"/>
          <p:cNvSpPr txBox="1"/>
          <p:nvPr/>
        </p:nvSpPr>
        <p:spPr>
          <a:xfrm>
            <a:off x="9588978" y="955714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1143201" y="3604818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④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1113104" y="6979334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⑤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1487205" y="8832600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⑥</a:t>
            </a:r>
          </a:p>
        </p:txBody>
      </p:sp>
      <p:sp>
        <p:nvSpPr>
          <p:cNvPr id="23" name="모서리가 둥근 직사각형 22"/>
          <p:cNvSpPr/>
          <p:nvPr/>
        </p:nvSpPr>
        <p:spPr>
          <a:xfrm>
            <a:off x="11887200" y="1043400"/>
            <a:ext cx="5716800" cy="8367300"/>
          </a:xfrm>
          <a:prstGeom prst="roundRect">
            <a:avLst>
              <a:gd name="adj" fmla="val 10188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 smtClean="0">
                <a:solidFill>
                  <a:schemeClr val="tx1"/>
                </a:solidFill>
              </a:rPr>
              <a:t>쿠폰 증정 이벤트 바</a:t>
            </a:r>
            <a:endParaRPr lang="en-US" altLang="ko-KR" sz="2000" b="1" dirty="0" smtClean="0">
              <a:solidFill>
                <a:schemeClr val="tx1"/>
              </a:solidFill>
            </a:endParaRPr>
          </a:p>
          <a:p>
            <a:pPr marL="720000" lvl="1" indent="-457200">
              <a:lnSpc>
                <a:spcPct val="150000"/>
              </a:lnSpc>
              <a:buFont typeface="맑은 고딕" panose="020B0503020000020004" pitchFamily="50" charset="-127"/>
              <a:buChar char="–"/>
            </a:pPr>
            <a:r>
              <a:rPr lang="en-US" altLang="ko-KR" sz="2000" b="1" dirty="0" smtClean="0">
                <a:solidFill>
                  <a:schemeClr val="tx1"/>
                </a:solidFill>
              </a:rPr>
              <a:t>X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버튼 클릭 시 다시 나타나지 않는다</a:t>
            </a:r>
            <a:endParaRPr lang="en-US" altLang="ko-KR" sz="2000" b="1" dirty="0" smtClean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 smtClean="0">
                <a:solidFill>
                  <a:schemeClr val="tx1"/>
                </a:solidFill>
              </a:rPr>
              <a:t>헤더 영역 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: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로그인 전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,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회원로그인후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,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관리자로그인 후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헤더의 메뉴가 다르게 보인다</a:t>
            </a:r>
            <a:endParaRPr lang="en-US" altLang="ko-KR" sz="2000" b="1" dirty="0" smtClean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 smtClean="0">
                <a:solidFill>
                  <a:schemeClr val="tx1"/>
                </a:solidFill>
              </a:rPr>
              <a:t>상품명 검색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,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장바구니 버튼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marL="720000" lvl="1" indent="-457200">
              <a:lnSpc>
                <a:spcPct val="150000"/>
              </a:lnSpc>
              <a:buFont typeface="맑은 고딕" panose="020B0503020000020004" pitchFamily="50" charset="-127"/>
              <a:buChar char="–"/>
            </a:pPr>
            <a:r>
              <a:rPr lang="ko-KR" altLang="en-US" sz="2000" b="1" dirty="0" smtClean="0">
                <a:solidFill>
                  <a:schemeClr val="tx1"/>
                </a:solidFill>
              </a:rPr>
              <a:t>검색은 비회원</a:t>
            </a:r>
            <a:r>
              <a:rPr lang="en-US" altLang="ko-KR" sz="2000" b="1" dirty="0">
                <a:solidFill>
                  <a:schemeClr val="tx1"/>
                </a:solidFill>
              </a:rPr>
              <a:t>, </a:t>
            </a:r>
            <a:r>
              <a:rPr lang="ko-KR" altLang="en-US" sz="2000" b="1" dirty="0">
                <a:solidFill>
                  <a:schemeClr val="tx1"/>
                </a:solidFill>
              </a:rPr>
              <a:t>회원</a:t>
            </a:r>
            <a:r>
              <a:rPr lang="en-US" altLang="ko-KR" sz="2000" b="1" dirty="0">
                <a:solidFill>
                  <a:schemeClr val="tx1"/>
                </a:solidFill>
              </a:rPr>
              <a:t>, </a:t>
            </a:r>
            <a:r>
              <a:rPr lang="ko-KR" altLang="en-US" sz="2000" b="1" dirty="0">
                <a:solidFill>
                  <a:schemeClr val="tx1"/>
                </a:solidFill>
              </a:rPr>
              <a:t>관리자 모두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이용가능</a:t>
            </a:r>
            <a:endParaRPr lang="en-US" altLang="ko-KR" sz="2000" b="1" dirty="0" smtClean="0">
              <a:solidFill>
                <a:schemeClr val="tx1"/>
              </a:solidFill>
            </a:endParaRPr>
          </a:p>
          <a:p>
            <a:pPr marL="720000" lvl="1" indent="-457200">
              <a:lnSpc>
                <a:spcPct val="150000"/>
              </a:lnSpc>
              <a:buFont typeface="맑은 고딕" panose="020B0503020000020004" pitchFamily="50" charset="-127"/>
              <a:buChar char="–"/>
            </a:pPr>
            <a:r>
              <a:rPr lang="ko-KR" altLang="en-US" sz="2000" b="1" dirty="0" smtClean="0">
                <a:solidFill>
                  <a:schemeClr val="tx1"/>
                </a:solidFill>
              </a:rPr>
              <a:t>장바구니 개수는 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aop</a:t>
            </a:r>
            <a:r>
              <a:rPr lang="ko-KR" altLang="en-US" sz="2000" b="1" dirty="0" err="1" smtClean="0">
                <a:solidFill>
                  <a:schemeClr val="tx1"/>
                </a:solidFill>
              </a:rPr>
              <a:t>를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이용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 smtClean="0">
                <a:solidFill>
                  <a:schemeClr val="tx1"/>
                </a:solidFill>
              </a:rPr>
              <a:t>베스트 상품 슬라이드</a:t>
            </a:r>
            <a:r>
              <a:rPr lang="en-US" altLang="ko-KR" sz="2000" b="1" dirty="0">
                <a:solidFill>
                  <a:schemeClr val="tx1"/>
                </a:solidFill>
              </a:rPr>
              <a:t> </a:t>
            </a:r>
            <a:endParaRPr lang="en-US" altLang="ko-KR" sz="2000" b="1" dirty="0" smtClean="0">
              <a:solidFill>
                <a:schemeClr val="tx1"/>
              </a:solidFill>
            </a:endParaRPr>
          </a:p>
          <a:p>
            <a:pPr marL="720000" lvl="1" indent="-457200">
              <a:lnSpc>
                <a:spcPct val="150000"/>
              </a:lnSpc>
              <a:buFont typeface="맑은 고딕" panose="020B0503020000020004" pitchFamily="50" charset="-127"/>
              <a:buChar char="–"/>
            </a:pPr>
            <a:r>
              <a:rPr lang="ko-KR" altLang="en-US" sz="2000" b="1" dirty="0" smtClean="0">
                <a:solidFill>
                  <a:schemeClr val="tx1"/>
                </a:solidFill>
              </a:rPr>
              <a:t>상품 조회수 기준 베스트 상품 선별</a:t>
            </a:r>
            <a:endParaRPr lang="en-US" altLang="ko-KR" sz="2000" b="1" dirty="0" smtClean="0">
              <a:solidFill>
                <a:schemeClr val="tx1"/>
              </a:solidFill>
            </a:endParaRPr>
          </a:p>
          <a:p>
            <a:pPr marL="720000" lvl="1" indent="-457200">
              <a:lnSpc>
                <a:spcPct val="150000"/>
              </a:lnSpc>
              <a:buFont typeface="맑은 고딕" panose="020B0503020000020004" pitchFamily="50" charset="-127"/>
              <a:buChar char="–"/>
            </a:pPr>
            <a:r>
              <a:rPr lang="ko-KR" altLang="en-US" sz="2000" b="1" dirty="0" smtClean="0">
                <a:solidFill>
                  <a:schemeClr val="tx1"/>
                </a:solidFill>
              </a:rPr>
              <a:t>클릭 시 해당 상품 상세보기 페이지로 이동</a:t>
            </a:r>
            <a:endParaRPr lang="en-US" altLang="ko-KR" sz="2000" b="1" dirty="0" smtClean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 smtClean="0">
                <a:solidFill>
                  <a:schemeClr val="tx1"/>
                </a:solidFill>
              </a:rPr>
              <a:t>신상품 추천</a:t>
            </a:r>
            <a:endParaRPr lang="en-US" altLang="ko-KR" sz="2000" b="1" dirty="0" smtClean="0">
              <a:solidFill>
                <a:schemeClr val="tx1"/>
              </a:solidFill>
            </a:endParaRPr>
          </a:p>
          <a:p>
            <a:pPr marL="720000" lvl="1" indent="-457200">
              <a:lnSpc>
                <a:spcPct val="150000"/>
              </a:lnSpc>
              <a:buFont typeface="맑은 고딕" panose="020B0503020000020004" pitchFamily="50" charset="-127"/>
              <a:buChar char="–"/>
            </a:pPr>
            <a:r>
              <a:rPr lang="ko-KR" altLang="en-US" sz="2000" b="1" dirty="0" smtClean="0">
                <a:solidFill>
                  <a:schemeClr val="tx1"/>
                </a:solidFill>
              </a:rPr>
              <a:t>클릭 시 상품 상세보기 페이지로</a:t>
            </a:r>
            <a:endParaRPr lang="en-US" altLang="ko-KR" sz="2000" b="1" dirty="0" smtClean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 err="1" smtClean="0">
                <a:solidFill>
                  <a:schemeClr val="tx1"/>
                </a:solidFill>
              </a:rPr>
              <a:t>푸터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 영역 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: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회사 정보 출력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304800" y="56855"/>
            <a:ext cx="10668000" cy="25247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26" name="직사각형 25"/>
          <p:cNvSpPr/>
          <p:nvPr/>
        </p:nvSpPr>
        <p:spPr>
          <a:xfrm>
            <a:off x="1981200" y="6537345"/>
            <a:ext cx="7392765" cy="195568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27" name="직사각형 26"/>
          <p:cNvSpPr/>
          <p:nvPr/>
        </p:nvSpPr>
        <p:spPr>
          <a:xfrm>
            <a:off x="1981200" y="3376749"/>
            <a:ext cx="7392765" cy="293565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28" name="직사각형 27"/>
          <p:cNvSpPr/>
          <p:nvPr/>
        </p:nvSpPr>
        <p:spPr>
          <a:xfrm>
            <a:off x="2819400" y="8565096"/>
            <a:ext cx="5410200" cy="117598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29" name="TextBox 28"/>
          <p:cNvSpPr txBox="1"/>
          <p:nvPr/>
        </p:nvSpPr>
        <p:spPr>
          <a:xfrm>
            <a:off x="13290399" y="1309657"/>
            <a:ext cx="29104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smtClean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메인 페이지</a:t>
            </a:r>
            <a:endParaRPr lang="ko-KR" altLang="en-US" sz="2400" b="1" dirty="0">
              <a:solidFill>
                <a:srgbClr val="756B5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95178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1409" y="335781"/>
            <a:ext cx="9881991" cy="58941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016" y="6282574"/>
            <a:ext cx="9107139" cy="328052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501" y="597003"/>
            <a:ext cx="1133633" cy="347711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2359344" y="278581"/>
            <a:ext cx="47725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13. </a:t>
            </a:r>
            <a:r>
              <a:rPr lang="ko-KR" altLang="en-US" sz="2800" b="1" dirty="0" smtClean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핵심 코드 및 시연 화면</a:t>
            </a:r>
            <a:endParaRPr lang="ko-KR" altLang="en-US" sz="2800" b="1" dirty="0">
              <a:solidFill>
                <a:srgbClr val="756B5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8489" y="9353816"/>
            <a:ext cx="1824025" cy="818884"/>
          </a:xfrm>
          <a:prstGeom prst="rect">
            <a:avLst/>
          </a:prstGeom>
        </p:spPr>
      </p:pic>
      <p:sp>
        <p:nvSpPr>
          <p:cNvPr id="14" name="Object 44"/>
          <p:cNvSpPr txBox="1"/>
          <p:nvPr/>
        </p:nvSpPr>
        <p:spPr>
          <a:xfrm>
            <a:off x="711111" y="9669283"/>
            <a:ext cx="3633333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300" dirty="0" smtClean="0">
                <a:solidFill>
                  <a:srgbClr val="BE8D6E"/>
                </a:solidFill>
                <a:latin typeface="DynaPuff Regular" pitchFamily="2" charset="0"/>
                <a:ea typeface="DynaPuff Regular" pitchFamily="2" charset="0"/>
                <a:cs typeface="S-Core Dream 3 Light" pitchFamily="34" charset="0"/>
              </a:rPr>
              <a:t>About BOWOW</a:t>
            </a:r>
            <a:endParaRPr lang="en-US" dirty="0">
              <a:solidFill>
                <a:srgbClr val="BE8D6E"/>
              </a:solidFill>
              <a:latin typeface="DynaPuff Regular" pitchFamily="2" charset="0"/>
              <a:ea typeface="DynaPuff Regular" pitchFamily="2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7700252" y="163956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180046" y="428004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46" name="직사각형 45"/>
          <p:cNvSpPr/>
          <p:nvPr/>
        </p:nvSpPr>
        <p:spPr>
          <a:xfrm>
            <a:off x="5810708" y="9117541"/>
            <a:ext cx="2094142" cy="55174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47" name="TextBox 46"/>
          <p:cNvSpPr txBox="1"/>
          <p:nvPr/>
        </p:nvSpPr>
        <p:spPr>
          <a:xfrm>
            <a:off x="4171580" y="5822448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5089843" y="9068072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④</a:t>
            </a:r>
          </a:p>
        </p:txBody>
      </p:sp>
      <p:sp>
        <p:nvSpPr>
          <p:cNvPr id="23" name="모서리가 둥근 직사각형 22"/>
          <p:cNvSpPr/>
          <p:nvPr/>
        </p:nvSpPr>
        <p:spPr>
          <a:xfrm>
            <a:off x="11887200" y="1043400"/>
            <a:ext cx="5716800" cy="8367300"/>
          </a:xfrm>
          <a:prstGeom prst="roundRect">
            <a:avLst>
              <a:gd name="adj" fmla="val 10188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 smtClean="0">
                <a:solidFill>
                  <a:schemeClr val="tx1"/>
                </a:solidFill>
              </a:rPr>
              <a:t>헤더에서 상품 카테고리를 골라 접근</a:t>
            </a:r>
            <a:endParaRPr lang="en-US" altLang="ko-KR" sz="2000" b="1" dirty="0" smtClean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 smtClean="0">
                <a:solidFill>
                  <a:schemeClr val="tx1"/>
                </a:solidFill>
              </a:rPr>
              <a:t>카테고리 별 분류된 상품을 정렬</a:t>
            </a:r>
            <a:endParaRPr lang="en-US" altLang="ko-KR" sz="2000" b="1" dirty="0" smtClean="0">
              <a:solidFill>
                <a:schemeClr val="tx1"/>
              </a:solidFill>
            </a:endParaRPr>
          </a:p>
          <a:p>
            <a:pPr marL="720000" lvl="1" indent="-457200">
              <a:lnSpc>
                <a:spcPct val="150000"/>
              </a:lnSpc>
              <a:buFont typeface="맑은 고딕" panose="020B0503020000020004" pitchFamily="50" charset="-127"/>
              <a:buChar char="–"/>
            </a:pPr>
            <a:r>
              <a:rPr lang="ko-KR" altLang="en-US" sz="2000" b="1" dirty="0" smtClean="0">
                <a:solidFill>
                  <a:schemeClr val="tx1"/>
                </a:solidFill>
              </a:rPr>
              <a:t>정렬 기준은 상품 등록일</a:t>
            </a:r>
            <a:endParaRPr lang="en-US" altLang="ko-KR" sz="2000" b="1" dirty="0" smtClean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 smtClean="0">
                <a:solidFill>
                  <a:schemeClr val="tx1"/>
                </a:solidFill>
              </a:rPr>
              <a:t>상품 대표이미지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,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상품명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,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상품 가격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,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할인이 있다면 할인된 가격 출력</a:t>
            </a:r>
            <a:endParaRPr lang="en-US" altLang="ko-KR" sz="2000" b="1" dirty="0" smtClean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 err="1" smtClean="0">
                <a:solidFill>
                  <a:schemeClr val="tx1"/>
                </a:solidFill>
              </a:rPr>
              <a:t>페이징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 처리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 </a:t>
            </a:r>
          </a:p>
          <a:p>
            <a:pPr marL="720000" lvl="1" indent="-457200">
              <a:lnSpc>
                <a:spcPct val="150000"/>
              </a:lnSpc>
              <a:buFont typeface="맑은 고딕" panose="020B0503020000020004" pitchFamily="50" charset="-127"/>
              <a:buChar char="–"/>
            </a:pPr>
            <a:r>
              <a:rPr lang="ko-KR" altLang="en-US" sz="2000" b="1" dirty="0" smtClean="0">
                <a:solidFill>
                  <a:schemeClr val="tx1"/>
                </a:solidFill>
              </a:rPr>
              <a:t>조회된 상품 개수가 페이지 사이즈보다 클 경우에만 페이지네비게이션을 나타낸다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.</a:t>
            </a:r>
            <a:endParaRPr lang="en-US" altLang="ko-KR" sz="2000" b="1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6103558" y="435710"/>
            <a:ext cx="1508442" cy="53707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26" name="직사각형 25"/>
          <p:cNvSpPr/>
          <p:nvPr/>
        </p:nvSpPr>
        <p:spPr>
          <a:xfrm>
            <a:off x="4859589" y="3624864"/>
            <a:ext cx="2057400" cy="265770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27" name="직사각형 26"/>
          <p:cNvSpPr/>
          <p:nvPr/>
        </p:nvSpPr>
        <p:spPr>
          <a:xfrm>
            <a:off x="960314" y="373361"/>
            <a:ext cx="1447800" cy="392849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29" name="TextBox 28"/>
          <p:cNvSpPr txBox="1"/>
          <p:nvPr/>
        </p:nvSpPr>
        <p:spPr>
          <a:xfrm>
            <a:off x="13290399" y="1309657"/>
            <a:ext cx="29104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smtClean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상품 리스트</a:t>
            </a:r>
            <a:endParaRPr lang="ko-KR" altLang="en-US" sz="2400" b="1" dirty="0">
              <a:solidFill>
                <a:srgbClr val="756B5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2" name="구부러진 연결선 21"/>
          <p:cNvCxnSpPr>
            <a:stCxn id="27" idx="0"/>
            <a:endCxn id="25" idx="0"/>
          </p:cNvCxnSpPr>
          <p:nvPr/>
        </p:nvCxnSpPr>
        <p:spPr>
          <a:xfrm rot="16200000" flipH="1">
            <a:off x="4239821" y="-2182247"/>
            <a:ext cx="62349" cy="5173565"/>
          </a:xfrm>
          <a:prstGeom prst="curvedConnector3">
            <a:avLst>
              <a:gd name="adj1" fmla="val -366646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9495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3955" y="1318211"/>
            <a:ext cx="3614732" cy="1152442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890" y="319215"/>
            <a:ext cx="7153851" cy="263675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520" y="3467100"/>
            <a:ext cx="10422480" cy="583894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2359344" y="278581"/>
            <a:ext cx="47725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13. </a:t>
            </a:r>
            <a:r>
              <a:rPr lang="ko-KR" altLang="en-US" sz="2800" b="1" dirty="0" smtClean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핵심 코드 및 시연 화면</a:t>
            </a:r>
            <a:endParaRPr lang="ko-KR" altLang="en-US" sz="2800" b="1" dirty="0">
              <a:solidFill>
                <a:srgbClr val="756B5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8489" y="9353816"/>
            <a:ext cx="1824025" cy="818884"/>
          </a:xfrm>
          <a:prstGeom prst="rect">
            <a:avLst/>
          </a:prstGeom>
        </p:spPr>
      </p:pic>
      <p:sp>
        <p:nvSpPr>
          <p:cNvPr id="14" name="Object 44"/>
          <p:cNvSpPr txBox="1"/>
          <p:nvPr/>
        </p:nvSpPr>
        <p:spPr>
          <a:xfrm>
            <a:off x="711111" y="9669283"/>
            <a:ext cx="3633333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300" dirty="0" smtClean="0">
                <a:solidFill>
                  <a:srgbClr val="BE8D6E"/>
                </a:solidFill>
                <a:latin typeface="DynaPuff Regular" pitchFamily="2" charset="0"/>
                <a:ea typeface="DynaPuff Regular" pitchFamily="2" charset="0"/>
                <a:cs typeface="S-Core Dream 3 Light" pitchFamily="34" charset="0"/>
              </a:rPr>
              <a:t>About BOWOW</a:t>
            </a:r>
            <a:endParaRPr lang="en-US" dirty="0">
              <a:solidFill>
                <a:srgbClr val="BE8D6E"/>
              </a:solidFill>
              <a:latin typeface="DynaPuff Regular" pitchFamily="2" charset="0"/>
              <a:ea typeface="DynaPuff Regular" pitchFamily="2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7765291" y="1861741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-98485" y="964268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1656594" y="3571753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3375947" y="9076748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④</a:t>
            </a:r>
          </a:p>
        </p:txBody>
      </p:sp>
      <p:sp>
        <p:nvSpPr>
          <p:cNvPr id="23" name="모서리가 둥근 직사각형 22"/>
          <p:cNvSpPr/>
          <p:nvPr/>
        </p:nvSpPr>
        <p:spPr>
          <a:xfrm>
            <a:off x="11887200" y="1043400"/>
            <a:ext cx="5716800" cy="8367300"/>
          </a:xfrm>
          <a:prstGeom prst="roundRect">
            <a:avLst>
              <a:gd name="adj" fmla="val 10188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 smtClean="0">
                <a:solidFill>
                  <a:schemeClr val="tx1"/>
                </a:solidFill>
              </a:rPr>
              <a:t>헤더의 돋보기 아이콘을 클릭해서 </a:t>
            </a:r>
            <a:r>
              <a:rPr lang="ko-KR" altLang="en-US" sz="2000" b="1" dirty="0" err="1" smtClean="0">
                <a:solidFill>
                  <a:schemeClr val="tx1"/>
                </a:solidFill>
              </a:rPr>
              <a:t>검색창을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 열고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 </a:t>
            </a:r>
            <a:r>
              <a:rPr lang="ko-KR" altLang="en-US" sz="2000" b="1" dirty="0" err="1" smtClean="0">
                <a:solidFill>
                  <a:schemeClr val="tx1"/>
                </a:solidFill>
              </a:rPr>
              <a:t>재클릭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 시 다시 닫힌다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.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 err="1" smtClean="0">
                <a:solidFill>
                  <a:schemeClr val="tx1"/>
                </a:solidFill>
              </a:rPr>
              <a:t>검색창에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 아무 글자를 입력하지 않거나 스페이스만 입력하면 </a:t>
            </a:r>
            <a:r>
              <a:rPr lang="ko-KR" altLang="en-US" sz="2000" b="1" dirty="0" err="1" smtClean="0">
                <a:solidFill>
                  <a:schemeClr val="tx1"/>
                </a:solidFill>
              </a:rPr>
              <a:t>경고창을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 띄운다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.</a:t>
            </a: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 smtClean="0">
                <a:solidFill>
                  <a:schemeClr val="tx1"/>
                </a:solidFill>
              </a:rPr>
              <a:t>검색 결과  화면은 기본적으로 상품 리스트와 크게 다르지 않다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.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상단에 다시 검색할 수 있는 </a:t>
            </a:r>
            <a:r>
              <a:rPr lang="ko-KR" altLang="en-US" sz="2000" b="1" dirty="0" err="1" smtClean="0">
                <a:solidFill>
                  <a:schemeClr val="tx1"/>
                </a:solidFill>
              </a:rPr>
              <a:t>검색창이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 열려 있다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.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 smtClean="0">
                <a:solidFill>
                  <a:schemeClr val="tx1"/>
                </a:solidFill>
              </a:rPr>
              <a:t>조회된 상품 개수가 페이지 사이즈보다 크다면 페이지네비게이션을 나타낸다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.</a:t>
            </a:r>
            <a:endParaRPr lang="en-US" altLang="ko-KR" sz="2000" b="1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4082328" y="9353816"/>
            <a:ext cx="2470872" cy="46336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29" name="TextBox 28"/>
          <p:cNvSpPr txBox="1"/>
          <p:nvPr/>
        </p:nvSpPr>
        <p:spPr>
          <a:xfrm>
            <a:off x="13290399" y="1309657"/>
            <a:ext cx="29104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smtClean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상품 검색</a:t>
            </a:r>
            <a:endParaRPr lang="ko-KR" altLang="en-US" sz="2400" b="1" dirty="0">
              <a:solidFill>
                <a:srgbClr val="756B5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7886454" y="1186069"/>
            <a:ext cx="3792231" cy="128458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20" name="직사각형 19"/>
          <p:cNvSpPr/>
          <p:nvPr/>
        </p:nvSpPr>
        <p:spPr>
          <a:xfrm>
            <a:off x="2286000" y="3467100"/>
            <a:ext cx="6096000" cy="236220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22" name="직사각형 21"/>
          <p:cNvSpPr/>
          <p:nvPr/>
        </p:nvSpPr>
        <p:spPr>
          <a:xfrm>
            <a:off x="490888" y="1540489"/>
            <a:ext cx="5605111" cy="78361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635189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40" y="6271713"/>
            <a:ext cx="8011560" cy="2725730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8263" y="6459887"/>
            <a:ext cx="3829584" cy="204816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33054"/>
            <a:ext cx="8229600" cy="245829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124" y="264067"/>
            <a:ext cx="7545747" cy="312683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2359344" y="278581"/>
            <a:ext cx="47725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13. </a:t>
            </a:r>
            <a:r>
              <a:rPr lang="ko-KR" altLang="en-US" sz="2800" b="1" dirty="0" smtClean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핵심 코드 및 시연 화면</a:t>
            </a:r>
            <a:endParaRPr lang="ko-KR" altLang="en-US" sz="2800" b="1" dirty="0">
              <a:solidFill>
                <a:srgbClr val="756B5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8489" y="9353816"/>
            <a:ext cx="1824025" cy="818884"/>
          </a:xfrm>
          <a:prstGeom prst="rect">
            <a:avLst/>
          </a:prstGeom>
        </p:spPr>
      </p:pic>
      <p:sp>
        <p:nvSpPr>
          <p:cNvPr id="14" name="Object 44"/>
          <p:cNvSpPr txBox="1"/>
          <p:nvPr/>
        </p:nvSpPr>
        <p:spPr>
          <a:xfrm>
            <a:off x="711111" y="9669283"/>
            <a:ext cx="3633333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300" dirty="0" smtClean="0">
                <a:solidFill>
                  <a:srgbClr val="BE8D6E"/>
                </a:solidFill>
                <a:latin typeface="DynaPuff Regular" pitchFamily="2" charset="0"/>
                <a:ea typeface="DynaPuff Regular" pitchFamily="2" charset="0"/>
                <a:cs typeface="S-Core Dream 3 Light" pitchFamily="34" charset="0"/>
              </a:rPr>
              <a:t>About BOWOW</a:t>
            </a:r>
            <a:endParaRPr lang="en-US" dirty="0">
              <a:solidFill>
                <a:srgbClr val="BE8D6E"/>
              </a:solidFill>
              <a:latin typeface="DynaPuff Regular" pitchFamily="2" charset="0"/>
              <a:ea typeface="DynaPuff Regular" pitchFamily="2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7141279" y="-35758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15505" y="112759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6734655" y="2846514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10406901" y="540191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④</a:t>
            </a:r>
          </a:p>
        </p:txBody>
      </p:sp>
      <p:sp>
        <p:nvSpPr>
          <p:cNvPr id="23" name="모서리가 둥근 직사각형 22"/>
          <p:cNvSpPr/>
          <p:nvPr/>
        </p:nvSpPr>
        <p:spPr>
          <a:xfrm>
            <a:off x="11887200" y="1043400"/>
            <a:ext cx="5716800" cy="8367300"/>
          </a:xfrm>
          <a:prstGeom prst="roundRect">
            <a:avLst>
              <a:gd name="adj" fmla="val 10188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 smtClean="0">
                <a:solidFill>
                  <a:schemeClr val="tx1"/>
                </a:solidFill>
              </a:rPr>
              <a:t>이미지 슬라이더</a:t>
            </a:r>
            <a:endParaRPr lang="en-US" altLang="ko-KR" sz="2000" b="1" dirty="0" smtClean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 smtClean="0">
                <a:solidFill>
                  <a:schemeClr val="tx1"/>
                </a:solidFill>
              </a:rPr>
              <a:t>상품의 관련 정보</a:t>
            </a:r>
            <a:endParaRPr lang="en-US" altLang="ko-KR" sz="2000" b="1" dirty="0" smtClean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 smtClean="0">
                <a:solidFill>
                  <a:schemeClr val="tx1"/>
                </a:solidFill>
              </a:rPr>
              <a:t>사이즈나 색상을 고를 수 있는 상품이 존재한다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.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둘다 없는 경우도 존재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.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 smtClean="0">
                <a:solidFill>
                  <a:schemeClr val="tx1"/>
                </a:solidFill>
              </a:rPr>
              <a:t>옵션을 고르면 자동적으로 해당 옵션의 상품이 리스트에 추가된다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. </a:t>
            </a:r>
          </a:p>
          <a:p>
            <a:pPr marL="720000" lvl="1" indent="-457200">
              <a:lnSpc>
                <a:spcPct val="150000"/>
              </a:lnSpc>
              <a:buFont typeface="맑은 고딕" panose="020B0503020000020004" pitchFamily="50" charset="-127"/>
              <a:buChar char="–"/>
            </a:pPr>
            <a:r>
              <a:rPr lang="ko-KR" altLang="en-US" sz="2000" b="1" dirty="0" smtClean="0">
                <a:solidFill>
                  <a:schemeClr val="tx1"/>
                </a:solidFill>
              </a:rPr>
              <a:t>별개의 옵션을 가진 상품은 수량을 개별 관리한다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.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각 가격을 계산해서 총 금액을 계산하여 장바구니에 전송 가능</a:t>
            </a:r>
            <a:endParaRPr lang="en-US" altLang="ko-KR" sz="2000" b="1" dirty="0" smtClean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 smtClean="0">
                <a:solidFill>
                  <a:schemeClr val="tx1"/>
                </a:solidFill>
              </a:rPr>
              <a:t>중복된 옵션을 고를 경우 제지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 smtClean="0">
                <a:solidFill>
                  <a:schemeClr val="tx1"/>
                </a:solidFill>
              </a:rPr>
              <a:t>상품 상세 페이지 내 네비게이션</a:t>
            </a:r>
            <a:endParaRPr lang="en-US" altLang="ko-KR" sz="2000" b="1" dirty="0" smtClean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 smtClean="0">
                <a:solidFill>
                  <a:schemeClr val="tx1"/>
                </a:solidFill>
              </a:rPr>
              <a:t>장바구니에 상품 리스트 추가</a:t>
            </a:r>
            <a:endParaRPr lang="en-US" altLang="ko-KR" sz="2000" b="1" dirty="0" smtClean="0">
              <a:solidFill>
                <a:schemeClr val="tx1"/>
              </a:solidFill>
            </a:endParaRPr>
          </a:p>
          <a:p>
            <a:pPr marL="720000" lvl="1" indent="-457200">
              <a:lnSpc>
                <a:spcPct val="150000"/>
              </a:lnSpc>
              <a:buFont typeface="맑은 고딕" panose="020B0503020000020004" pitchFamily="50" charset="-127"/>
              <a:buChar char="–"/>
            </a:pPr>
            <a:r>
              <a:rPr lang="ko-KR" altLang="en-US" sz="2000" b="1" dirty="0" smtClean="0">
                <a:solidFill>
                  <a:schemeClr val="tx1"/>
                </a:solidFill>
              </a:rPr>
              <a:t>이미 장바구니에 존재하는 상품이면 중복 확인 후 진행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marL="720000" lvl="1" indent="-457200">
              <a:lnSpc>
                <a:spcPct val="150000"/>
              </a:lnSpc>
              <a:buFont typeface="맑은 고딕" panose="020B0503020000020004" pitchFamily="50" charset="-127"/>
              <a:buChar char="–"/>
            </a:pPr>
            <a:r>
              <a:rPr lang="ko-KR" altLang="en-US" sz="2000" b="1" dirty="0" smtClean="0">
                <a:solidFill>
                  <a:schemeClr val="tx1"/>
                </a:solidFill>
              </a:rPr>
              <a:t>장바구니에 담기만 하고 쇼핑을 계속 진행할 수 있다</a:t>
            </a:r>
            <a:r>
              <a:rPr lang="en-US" altLang="ko-KR" sz="2000" b="1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7466230" y="6371029"/>
            <a:ext cx="4116169" cy="248931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27" name="직사각형 26"/>
          <p:cNvSpPr/>
          <p:nvPr/>
        </p:nvSpPr>
        <p:spPr>
          <a:xfrm>
            <a:off x="1629788" y="6251014"/>
            <a:ext cx="4390012" cy="34028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29" name="TextBox 28"/>
          <p:cNvSpPr txBox="1"/>
          <p:nvPr/>
        </p:nvSpPr>
        <p:spPr>
          <a:xfrm>
            <a:off x="13290399" y="1309657"/>
            <a:ext cx="29104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smtClean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상품 상세보기</a:t>
            </a:r>
            <a:endParaRPr lang="ko-KR" altLang="en-US" sz="2400" b="1" dirty="0">
              <a:solidFill>
                <a:srgbClr val="756B5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711111" y="290849"/>
            <a:ext cx="3360308" cy="304220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10803046" y="3224629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⑤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946946" y="5782281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⑥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894995" y="5871639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⑦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2953" y="1238044"/>
            <a:ext cx="3200847" cy="1629002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1655" y="3972194"/>
            <a:ext cx="4258269" cy="1267002"/>
          </a:xfrm>
          <a:prstGeom prst="rect">
            <a:avLst/>
          </a:prstGeom>
        </p:spPr>
      </p:pic>
      <p:sp>
        <p:nvSpPr>
          <p:cNvPr id="30" name="직사각형 29"/>
          <p:cNvSpPr/>
          <p:nvPr/>
        </p:nvSpPr>
        <p:spPr>
          <a:xfrm>
            <a:off x="4111996" y="389164"/>
            <a:ext cx="3127004" cy="132533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31" name="직사각형 30"/>
          <p:cNvSpPr/>
          <p:nvPr/>
        </p:nvSpPr>
        <p:spPr>
          <a:xfrm>
            <a:off x="4071419" y="1743405"/>
            <a:ext cx="3271497" cy="126649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33" name="직사각형 32"/>
          <p:cNvSpPr/>
          <p:nvPr/>
        </p:nvSpPr>
        <p:spPr>
          <a:xfrm>
            <a:off x="8059560" y="1173926"/>
            <a:ext cx="3446640" cy="182743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34" name="직사각형 33"/>
          <p:cNvSpPr/>
          <p:nvPr/>
        </p:nvSpPr>
        <p:spPr>
          <a:xfrm>
            <a:off x="7089084" y="3871261"/>
            <a:ext cx="4330840" cy="172861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cxnSp>
        <p:nvCxnSpPr>
          <p:cNvPr id="15" name="구부러진 연결선 14"/>
          <p:cNvCxnSpPr>
            <a:endCxn id="31" idx="3"/>
          </p:cNvCxnSpPr>
          <p:nvPr/>
        </p:nvCxnSpPr>
        <p:spPr>
          <a:xfrm rot="10800000" flipV="1">
            <a:off x="7342917" y="2262847"/>
            <a:ext cx="657637" cy="113805"/>
          </a:xfrm>
          <a:prstGeom prst="curvedConnector3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9552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17147"/>
            <a:ext cx="11601965" cy="354595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70460"/>
            <a:ext cx="10720964" cy="606364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2359344" y="278581"/>
            <a:ext cx="47725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13. </a:t>
            </a:r>
            <a:r>
              <a:rPr lang="ko-KR" altLang="en-US" sz="2800" b="1" dirty="0" smtClean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핵심 코드 및 시연 화면</a:t>
            </a:r>
            <a:endParaRPr lang="ko-KR" altLang="en-US" sz="2800" b="1" dirty="0">
              <a:solidFill>
                <a:srgbClr val="756B5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8489" y="9353816"/>
            <a:ext cx="1824025" cy="818884"/>
          </a:xfrm>
          <a:prstGeom prst="rect">
            <a:avLst/>
          </a:prstGeom>
        </p:spPr>
      </p:pic>
      <p:sp>
        <p:nvSpPr>
          <p:cNvPr id="14" name="Object 44"/>
          <p:cNvSpPr txBox="1"/>
          <p:nvPr/>
        </p:nvSpPr>
        <p:spPr>
          <a:xfrm>
            <a:off x="711111" y="9669283"/>
            <a:ext cx="3633333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300" dirty="0" smtClean="0">
                <a:solidFill>
                  <a:srgbClr val="BE8D6E"/>
                </a:solidFill>
                <a:latin typeface="DynaPuff Regular" pitchFamily="2" charset="0"/>
                <a:ea typeface="DynaPuff Regular" pitchFamily="2" charset="0"/>
                <a:cs typeface="S-Core Dream 3 Light" pitchFamily="34" charset="0"/>
              </a:rPr>
              <a:t>About BOWOW</a:t>
            </a:r>
            <a:endParaRPr lang="en-US" dirty="0">
              <a:solidFill>
                <a:srgbClr val="BE8D6E"/>
              </a:solidFill>
              <a:latin typeface="DynaPuff Regular" pitchFamily="2" charset="0"/>
              <a:ea typeface="DynaPuff Regular" pitchFamily="2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608178" y="5617939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1000763" y="843492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978969" y="6882633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1011643" y="8645930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④</a:t>
            </a:r>
          </a:p>
        </p:txBody>
      </p:sp>
      <p:sp>
        <p:nvSpPr>
          <p:cNvPr id="23" name="모서리가 둥근 직사각형 22"/>
          <p:cNvSpPr/>
          <p:nvPr/>
        </p:nvSpPr>
        <p:spPr>
          <a:xfrm>
            <a:off x="11887200" y="1043400"/>
            <a:ext cx="5716800" cy="8367300"/>
          </a:xfrm>
          <a:prstGeom prst="roundRect">
            <a:avLst>
              <a:gd name="adj" fmla="val 10188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 smtClean="0">
                <a:solidFill>
                  <a:schemeClr val="tx1"/>
                </a:solidFill>
              </a:rPr>
              <a:t>구매 후기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(Review)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 리스트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marL="720000" lvl="1" indent="-457200">
              <a:lnSpc>
                <a:spcPct val="150000"/>
              </a:lnSpc>
              <a:buFont typeface="맑은 고딕" panose="020B0503020000020004" pitchFamily="50" charset="-127"/>
              <a:buChar char="–"/>
            </a:pPr>
            <a:r>
              <a:rPr lang="ko-KR" altLang="en-US" sz="2000" b="1" dirty="0" smtClean="0">
                <a:solidFill>
                  <a:schemeClr val="tx1"/>
                </a:solidFill>
              </a:rPr>
              <a:t>해당 회원이 첨부한 사진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,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매긴 리뷰 점수 등을 확인 할 수 있다</a:t>
            </a:r>
            <a:r>
              <a:rPr lang="en-US" altLang="ko-KR" sz="2000" b="1" dirty="0">
                <a:solidFill>
                  <a:schemeClr val="tx1"/>
                </a:solidFill>
              </a:rPr>
              <a:t>.</a:t>
            </a: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 smtClean="0">
                <a:solidFill>
                  <a:schemeClr val="tx1"/>
                </a:solidFill>
              </a:rPr>
              <a:t>상품 상세보기 페이지 내 네비게이션 </a:t>
            </a:r>
            <a:endParaRPr lang="en-US" altLang="ko-KR" sz="2000" b="1" dirty="0" smtClean="0">
              <a:solidFill>
                <a:schemeClr val="tx1"/>
              </a:solidFill>
            </a:endParaRPr>
          </a:p>
          <a:p>
            <a:pPr marL="720000" lvl="1" indent="-457200">
              <a:lnSpc>
                <a:spcPct val="150000"/>
              </a:lnSpc>
              <a:buFont typeface="맑은 고딕" panose="020B0503020000020004" pitchFamily="50" charset="-127"/>
              <a:buChar char="–"/>
            </a:pPr>
            <a:r>
              <a:rPr lang="ko-KR" altLang="en-US" sz="2000" b="1" dirty="0" err="1" smtClean="0">
                <a:solidFill>
                  <a:schemeClr val="tx1"/>
                </a:solidFill>
              </a:rPr>
              <a:t>클릭시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 해당 위치로 이동</a:t>
            </a:r>
            <a:endParaRPr lang="en-US" altLang="ko-KR" sz="2000" b="1" dirty="0" smtClean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 smtClean="0">
                <a:solidFill>
                  <a:schemeClr val="tx1"/>
                </a:solidFill>
              </a:rPr>
              <a:t>해당 상품의 문의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(QNA)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  버튼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marL="720000" lvl="1" indent="-457200">
              <a:lnSpc>
                <a:spcPct val="150000"/>
              </a:lnSpc>
              <a:buFont typeface="맑은 고딕" panose="020B0503020000020004" pitchFamily="50" charset="-127"/>
              <a:buChar char="–"/>
            </a:pPr>
            <a:r>
              <a:rPr lang="ko-KR" altLang="en-US" sz="2000" b="1" dirty="0" smtClean="0">
                <a:solidFill>
                  <a:schemeClr val="tx1"/>
                </a:solidFill>
              </a:rPr>
              <a:t>로그인 한 회원이라면 자유롭게 작성 가능</a:t>
            </a:r>
            <a:endParaRPr lang="en-US" altLang="ko-KR" sz="2000" b="1" dirty="0" smtClean="0">
              <a:solidFill>
                <a:schemeClr val="tx1"/>
              </a:solidFill>
            </a:endParaRPr>
          </a:p>
          <a:p>
            <a:pPr marL="720000" lvl="1" indent="-457200">
              <a:lnSpc>
                <a:spcPct val="150000"/>
              </a:lnSpc>
              <a:buFont typeface="맑은 고딕" panose="020B0503020000020004" pitchFamily="50" charset="-127"/>
              <a:buChar char="–"/>
            </a:pPr>
            <a:r>
              <a:rPr lang="en-US" altLang="ko-KR" sz="2000" b="1" dirty="0" smtClean="0">
                <a:solidFill>
                  <a:schemeClr val="tx1"/>
                </a:solidFill>
              </a:rPr>
              <a:t>QNA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 전체리스트로 이동 가능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2000" b="1" dirty="0" smtClean="0">
                <a:solidFill>
                  <a:schemeClr val="tx1"/>
                </a:solidFill>
              </a:rPr>
              <a:t>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문의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(QNA)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리스트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marL="720000" lvl="1" indent="-457200">
              <a:lnSpc>
                <a:spcPct val="150000"/>
              </a:lnSpc>
              <a:buFont typeface="맑은 고딕" panose="020B0503020000020004" pitchFamily="50" charset="-127"/>
              <a:buChar char="–"/>
            </a:pPr>
            <a:r>
              <a:rPr lang="ko-KR" altLang="en-US" sz="2000" b="1" dirty="0" smtClean="0">
                <a:solidFill>
                  <a:schemeClr val="tx1"/>
                </a:solidFill>
              </a:rPr>
              <a:t>해당 상품 관련 질문만 출력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marL="720000" lvl="1" indent="-457200">
              <a:lnSpc>
                <a:spcPct val="150000"/>
              </a:lnSpc>
              <a:buFont typeface="맑은 고딕" panose="020B0503020000020004" pitchFamily="50" charset="-127"/>
              <a:buChar char="–"/>
            </a:pPr>
            <a:r>
              <a:rPr lang="ko-KR" altLang="en-US" sz="2000" b="1" dirty="0">
                <a:solidFill>
                  <a:schemeClr val="tx1"/>
                </a:solidFill>
              </a:rPr>
              <a:t>클릭 시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질문 상세보기 페이지로 이동</a:t>
            </a:r>
            <a:endParaRPr lang="en-US" altLang="ko-KR" sz="2000" b="1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2362200" y="6161314"/>
            <a:ext cx="7086600" cy="53707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27" name="직사각형 26"/>
          <p:cNvSpPr/>
          <p:nvPr/>
        </p:nvSpPr>
        <p:spPr>
          <a:xfrm>
            <a:off x="1720196" y="7278376"/>
            <a:ext cx="8444500" cy="45865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29" name="TextBox 28"/>
          <p:cNvSpPr txBox="1"/>
          <p:nvPr/>
        </p:nvSpPr>
        <p:spPr>
          <a:xfrm>
            <a:off x="13290399" y="1309657"/>
            <a:ext cx="29104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smtClean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상품 상세보기</a:t>
            </a:r>
            <a:endParaRPr lang="ko-KR" altLang="en-US" sz="2400" b="1" dirty="0">
              <a:solidFill>
                <a:srgbClr val="756B5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771956" y="7790123"/>
            <a:ext cx="8210244" cy="156369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20" name="직사각형 19"/>
          <p:cNvSpPr/>
          <p:nvPr/>
        </p:nvSpPr>
        <p:spPr>
          <a:xfrm>
            <a:off x="1905000" y="1186546"/>
            <a:ext cx="8077200" cy="250915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674284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96" y="616391"/>
            <a:ext cx="11567104" cy="848950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2359344" y="278581"/>
            <a:ext cx="47725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13. </a:t>
            </a:r>
            <a:r>
              <a:rPr lang="ko-KR" altLang="en-US" sz="2800" b="1" dirty="0" smtClean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핵심 코드 및 시연 화면</a:t>
            </a:r>
            <a:endParaRPr lang="ko-KR" altLang="en-US" sz="2800" b="1" dirty="0">
              <a:solidFill>
                <a:srgbClr val="756B5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8489" y="9353816"/>
            <a:ext cx="1824025" cy="818884"/>
          </a:xfrm>
          <a:prstGeom prst="rect">
            <a:avLst/>
          </a:prstGeom>
        </p:spPr>
      </p:pic>
      <p:sp>
        <p:nvSpPr>
          <p:cNvPr id="14" name="Object 44"/>
          <p:cNvSpPr txBox="1"/>
          <p:nvPr/>
        </p:nvSpPr>
        <p:spPr>
          <a:xfrm>
            <a:off x="711111" y="9669283"/>
            <a:ext cx="3633333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300" dirty="0" smtClean="0">
                <a:solidFill>
                  <a:srgbClr val="BE8D6E"/>
                </a:solidFill>
                <a:latin typeface="DynaPuff Regular" pitchFamily="2" charset="0"/>
                <a:ea typeface="DynaPuff Regular" pitchFamily="2" charset="0"/>
                <a:cs typeface="S-Core Dream 3 Light" pitchFamily="34" charset="0"/>
              </a:rPr>
              <a:t>About BOWOW</a:t>
            </a:r>
            <a:endParaRPr lang="en-US" dirty="0">
              <a:solidFill>
                <a:srgbClr val="BE8D6E"/>
              </a:solidFill>
              <a:latin typeface="DynaPuff Regular" pitchFamily="2" charset="0"/>
              <a:ea typeface="DynaPuff Regular" pitchFamily="2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4769029" y="1511765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2362200" y="1456194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9294191" y="1374762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394790" y="5059691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④</a:t>
            </a:r>
          </a:p>
        </p:txBody>
      </p:sp>
      <p:sp>
        <p:nvSpPr>
          <p:cNvPr id="23" name="모서리가 둥근 직사각형 22"/>
          <p:cNvSpPr/>
          <p:nvPr/>
        </p:nvSpPr>
        <p:spPr>
          <a:xfrm>
            <a:off x="11887200" y="1043400"/>
            <a:ext cx="5716800" cy="8367300"/>
          </a:xfrm>
          <a:prstGeom prst="roundRect">
            <a:avLst>
              <a:gd name="adj" fmla="val 10188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 smtClean="0">
                <a:solidFill>
                  <a:schemeClr val="tx1"/>
                </a:solidFill>
              </a:rPr>
              <a:t>상품 정보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marL="720000" lvl="1" indent="-457200">
              <a:lnSpc>
                <a:spcPct val="150000"/>
              </a:lnSpc>
              <a:buFont typeface="맑은 고딕" panose="020B0503020000020004" pitchFamily="50" charset="-127"/>
              <a:buChar char="–"/>
            </a:pPr>
            <a:r>
              <a:rPr lang="ko-KR" altLang="en-US" sz="2000" b="1" dirty="0" smtClean="0">
                <a:solidFill>
                  <a:schemeClr val="tx1"/>
                </a:solidFill>
              </a:rPr>
              <a:t>옵션 별로 상품 별개 관리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 smtClean="0">
                <a:solidFill>
                  <a:schemeClr val="tx1"/>
                </a:solidFill>
              </a:rPr>
              <a:t>장바구니 수량 변경 </a:t>
            </a:r>
            <a:endParaRPr lang="en-US" altLang="ko-KR" sz="2000" b="1" dirty="0" smtClean="0">
              <a:solidFill>
                <a:schemeClr val="tx1"/>
              </a:solidFill>
            </a:endParaRPr>
          </a:p>
          <a:p>
            <a:pPr marL="720000" lvl="1" indent="-457200">
              <a:lnSpc>
                <a:spcPct val="150000"/>
              </a:lnSpc>
              <a:buFont typeface="맑은 고딕" panose="020B0503020000020004" pitchFamily="50" charset="-127"/>
              <a:buChar char="–"/>
            </a:pPr>
            <a:r>
              <a:rPr lang="ko-KR" altLang="en-US" sz="2000" b="1" dirty="0" smtClean="0">
                <a:solidFill>
                  <a:schemeClr val="tx1"/>
                </a:solidFill>
              </a:rPr>
              <a:t>화살표 버튼으로 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1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개씩 변경해도 되고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,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직접 숫자를 입력해도 된다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.</a:t>
            </a:r>
          </a:p>
          <a:p>
            <a:pPr marL="720000" lvl="1" indent="-457200">
              <a:lnSpc>
                <a:spcPct val="150000"/>
              </a:lnSpc>
              <a:buFont typeface="맑은 고딕" panose="020B0503020000020004" pitchFamily="50" charset="-127"/>
              <a:buChar char="–"/>
            </a:pPr>
            <a:r>
              <a:rPr lang="ko-KR" altLang="en-US" sz="2000" b="1" dirty="0" smtClean="0">
                <a:solidFill>
                  <a:schemeClr val="tx1"/>
                </a:solidFill>
              </a:rPr>
              <a:t>상품 수량 </a:t>
            </a:r>
            <a:r>
              <a:rPr lang="ko-KR" altLang="en-US" sz="2000" b="1" dirty="0" err="1" smtClean="0">
                <a:solidFill>
                  <a:schemeClr val="tx1"/>
                </a:solidFill>
              </a:rPr>
              <a:t>변경시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 모든 가격이 자동적으로 다시 계산 된다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.</a:t>
            </a: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 smtClean="0">
                <a:solidFill>
                  <a:schemeClr val="tx1"/>
                </a:solidFill>
              </a:rPr>
              <a:t>상품 별로 별개 주문이 가능하고 삭제도 가능하다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.</a:t>
            </a: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 smtClean="0">
                <a:solidFill>
                  <a:schemeClr val="tx1"/>
                </a:solidFill>
              </a:rPr>
              <a:t>체크박스를 이용하여 선택 주문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,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선택 삭제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 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marL="720000" lvl="1" indent="-457200">
              <a:lnSpc>
                <a:spcPct val="150000"/>
              </a:lnSpc>
              <a:buFont typeface="맑은 고딕" panose="020B0503020000020004" pitchFamily="50" charset="-127"/>
              <a:buChar char="–"/>
            </a:pPr>
            <a:r>
              <a:rPr lang="ko-KR" altLang="en-US" sz="2000" b="1" dirty="0" smtClean="0">
                <a:solidFill>
                  <a:schemeClr val="tx1"/>
                </a:solidFill>
              </a:rPr>
              <a:t>혹은 전체 주문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,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전체 삭제도 가능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 smtClean="0">
                <a:solidFill>
                  <a:schemeClr val="tx1"/>
                </a:solidFill>
              </a:rPr>
              <a:t>사용자는 총 가격을 한눈에 확인 가능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marL="720000" lvl="1" indent="-457200">
              <a:lnSpc>
                <a:spcPct val="150000"/>
              </a:lnSpc>
              <a:buFont typeface="맑은 고딕" panose="020B0503020000020004" pitchFamily="50" charset="-127"/>
              <a:buChar char="–"/>
            </a:pPr>
            <a:r>
              <a:rPr lang="ko-KR" altLang="en-US" sz="2000" b="1" dirty="0" smtClean="0">
                <a:solidFill>
                  <a:schemeClr val="tx1"/>
                </a:solidFill>
              </a:rPr>
              <a:t>주문하기 버튼은 전체 주문 기능과 동일</a:t>
            </a:r>
            <a:endParaRPr lang="en-US" altLang="ko-KR" sz="2000" b="1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019334" y="5695325"/>
            <a:ext cx="9724865" cy="70788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27" name="직사각형 26"/>
          <p:cNvSpPr/>
          <p:nvPr/>
        </p:nvSpPr>
        <p:spPr>
          <a:xfrm>
            <a:off x="1766300" y="6815567"/>
            <a:ext cx="8215900" cy="198553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29" name="TextBox 28"/>
          <p:cNvSpPr txBox="1"/>
          <p:nvPr/>
        </p:nvSpPr>
        <p:spPr>
          <a:xfrm>
            <a:off x="13290399" y="1309657"/>
            <a:ext cx="29104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smtClean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장바구니</a:t>
            </a:r>
            <a:endParaRPr lang="ko-KR" altLang="en-US" sz="2400" b="1" dirty="0">
              <a:solidFill>
                <a:srgbClr val="756B5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9677400" y="2033505"/>
            <a:ext cx="1066800" cy="97639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20" name="직사각형 19"/>
          <p:cNvSpPr/>
          <p:nvPr/>
        </p:nvSpPr>
        <p:spPr>
          <a:xfrm>
            <a:off x="2623412" y="2171700"/>
            <a:ext cx="1262788" cy="72458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1766300" y="8057678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⑤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5181600" y="2171700"/>
            <a:ext cx="762000" cy="74916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671550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bject 21"/>
          <p:cNvSpPr txBox="1"/>
          <p:nvPr/>
        </p:nvSpPr>
        <p:spPr>
          <a:xfrm>
            <a:off x="16772029" y="601747"/>
            <a:ext cx="832162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300" kern="0" spc="-100" dirty="0" smtClean="0">
                <a:solidFill>
                  <a:srgbClr val="BE8D6E"/>
                </a:solidFill>
                <a:latin typeface="S-Core Dream 3 Light" pitchFamily="34" charset="0"/>
                <a:cs typeface="S-Core Dream 3 Light" pitchFamily="34" charset="0"/>
              </a:rPr>
              <a:t>01</a:t>
            </a:r>
            <a:endParaRPr lang="en-US" dirty="0">
              <a:solidFill>
                <a:srgbClr val="BE8D6E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771292" y="161010"/>
            <a:ext cx="334837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700" b="1" dirty="0">
                <a:solidFill>
                  <a:srgbClr val="756B5F"/>
                </a:solidFill>
              </a:rPr>
              <a:t>1.  </a:t>
            </a:r>
            <a:r>
              <a:rPr lang="ko-KR" altLang="en-US" sz="2700" b="1" dirty="0">
                <a:solidFill>
                  <a:srgbClr val="756B5F"/>
                </a:solidFill>
              </a:rPr>
              <a:t>주제 및 목적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2830300" y="926606"/>
            <a:ext cx="12643139" cy="2123658"/>
          </a:xfrm>
          <a:prstGeom prst="rect">
            <a:avLst/>
          </a:prstGeom>
          <a:solidFill>
            <a:srgbClr val="987C4D">
              <a:alpha val="50000"/>
            </a:srgbClr>
          </a:solidFill>
        </p:spPr>
        <p:txBody>
          <a:bodyPr wrap="square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000" dirty="0">
                <a:solidFill>
                  <a:srgbClr val="464646"/>
                </a:solidFill>
                <a:latin typeface="+mn-ea"/>
              </a:rPr>
              <a:t>본 시스템은 </a:t>
            </a:r>
            <a:r>
              <a:rPr lang="ko-KR" altLang="en-US" sz="3000" dirty="0" smtClean="0">
                <a:solidFill>
                  <a:srgbClr val="464646"/>
                </a:solidFill>
                <a:latin typeface="+mn-ea"/>
              </a:rPr>
              <a:t>애견 쇼핑몰 상품 구매 기능과 관리자의 상품 관리 서비스를 하나의 </a:t>
            </a:r>
            <a:r>
              <a:rPr lang="ko-KR" altLang="en-US" sz="3000" dirty="0">
                <a:solidFill>
                  <a:srgbClr val="464646"/>
                </a:solidFill>
                <a:latin typeface="+mn-ea"/>
              </a:rPr>
              <a:t>프로그램으로 이용 및 관리할 수 있는 </a:t>
            </a:r>
            <a:r>
              <a:rPr lang="ko-KR" altLang="en-US" sz="3000" dirty="0" err="1">
                <a:solidFill>
                  <a:srgbClr val="464646"/>
                </a:solidFill>
                <a:latin typeface="+mn-ea"/>
              </a:rPr>
              <a:t>통합형</a:t>
            </a:r>
            <a:r>
              <a:rPr lang="ko-KR" altLang="en-US" sz="3000" dirty="0">
                <a:solidFill>
                  <a:srgbClr val="464646"/>
                </a:solidFill>
                <a:latin typeface="+mn-ea"/>
              </a:rPr>
              <a:t> </a:t>
            </a:r>
            <a:r>
              <a:rPr lang="ko-KR" altLang="en-US" sz="3000" dirty="0" smtClean="0">
                <a:solidFill>
                  <a:srgbClr val="464646"/>
                </a:solidFill>
                <a:latin typeface="+mn-ea"/>
              </a:rPr>
              <a:t>쇼핑몰 </a:t>
            </a:r>
            <a:r>
              <a:rPr lang="ko-KR" altLang="en-US" sz="3000" dirty="0">
                <a:solidFill>
                  <a:srgbClr val="464646"/>
                </a:solidFill>
                <a:latin typeface="+mn-ea"/>
              </a:rPr>
              <a:t>시스템이다</a:t>
            </a:r>
            <a:r>
              <a:rPr lang="en-US" altLang="ko-KR" sz="3000" dirty="0">
                <a:solidFill>
                  <a:srgbClr val="464646"/>
                </a:solidFill>
                <a:latin typeface="+mn-ea"/>
              </a:rPr>
              <a:t>.</a:t>
            </a:r>
          </a:p>
          <a:p>
            <a:pPr>
              <a:lnSpc>
                <a:spcPct val="150000"/>
              </a:lnSpc>
            </a:pPr>
            <a:endParaRPr lang="ko-KR" altLang="en-US" sz="3000" dirty="0">
              <a:solidFill>
                <a:srgbClr val="464646"/>
              </a:solidFill>
              <a:latin typeface="+mn-ea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923692" y="3200982"/>
            <a:ext cx="12643137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28625" indent="-428625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3000" dirty="0">
                <a:latin typeface="+mn-ea"/>
              </a:rPr>
              <a:t>이용자</a:t>
            </a:r>
            <a:r>
              <a:rPr lang="ko-KR" altLang="en-US" sz="3000" dirty="0">
                <a:solidFill>
                  <a:srgbClr val="464646"/>
                </a:solidFill>
                <a:latin typeface="+mn-ea"/>
              </a:rPr>
              <a:t> </a:t>
            </a:r>
          </a:p>
          <a:p>
            <a:pPr marL="1114425" lvl="1" indent="-428625">
              <a:lnSpc>
                <a:spcPct val="150000"/>
              </a:lnSpc>
              <a:buFontTx/>
              <a:buChar char="-"/>
            </a:pPr>
            <a:r>
              <a:rPr lang="ko-KR" altLang="en-US" sz="3000" dirty="0">
                <a:solidFill>
                  <a:srgbClr val="464646"/>
                </a:solidFill>
                <a:latin typeface="+mn-ea"/>
              </a:rPr>
              <a:t>모든 이용자는 등급에 따라 관리되며 최소 </a:t>
            </a:r>
            <a:r>
              <a:rPr lang="ko-KR" altLang="en-US" sz="3000" dirty="0" smtClean="0">
                <a:solidFill>
                  <a:srgbClr val="464646"/>
                </a:solidFill>
                <a:latin typeface="+mn-ea"/>
              </a:rPr>
              <a:t>검색</a:t>
            </a:r>
            <a:r>
              <a:rPr lang="en-US" altLang="ko-KR" sz="3000" dirty="0">
                <a:solidFill>
                  <a:srgbClr val="464646"/>
                </a:solidFill>
                <a:latin typeface="+mn-ea"/>
              </a:rPr>
              <a:t> </a:t>
            </a:r>
            <a:r>
              <a:rPr lang="ko-KR" altLang="en-US" sz="3000" dirty="0" smtClean="0">
                <a:solidFill>
                  <a:srgbClr val="464646"/>
                </a:solidFill>
                <a:latin typeface="+mn-ea"/>
              </a:rPr>
              <a:t>및 조회 기능부터</a:t>
            </a:r>
            <a:r>
              <a:rPr lang="en-US" altLang="ko-KR" sz="3000" dirty="0">
                <a:solidFill>
                  <a:srgbClr val="464646"/>
                </a:solidFill>
                <a:latin typeface="+mn-ea"/>
              </a:rPr>
              <a:t>, </a:t>
            </a:r>
            <a:r>
              <a:rPr lang="ko-KR" altLang="en-US" sz="3000" dirty="0">
                <a:solidFill>
                  <a:srgbClr val="464646"/>
                </a:solidFill>
                <a:latin typeface="+mn-ea"/>
              </a:rPr>
              <a:t>최대 </a:t>
            </a:r>
            <a:r>
              <a:rPr lang="ko-KR" altLang="en-US" sz="3000" dirty="0" smtClean="0">
                <a:solidFill>
                  <a:srgbClr val="464646"/>
                </a:solidFill>
                <a:latin typeface="+mn-ea"/>
              </a:rPr>
              <a:t>상품 구매</a:t>
            </a:r>
            <a:r>
              <a:rPr lang="en-US" altLang="ko-KR" sz="3000" dirty="0" smtClean="0">
                <a:solidFill>
                  <a:srgbClr val="464646"/>
                </a:solidFill>
                <a:latin typeface="+mn-ea"/>
              </a:rPr>
              <a:t>, </a:t>
            </a:r>
            <a:r>
              <a:rPr lang="ko-KR" altLang="en-US" sz="3000" dirty="0" err="1" smtClean="0">
                <a:solidFill>
                  <a:srgbClr val="464646"/>
                </a:solidFill>
                <a:latin typeface="+mn-ea"/>
              </a:rPr>
              <a:t>회원가입시</a:t>
            </a:r>
            <a:r>
              <a:rPr lang="ko-KR" altLang="en-US" sz="3000" dirty="0" smtClean="0">
                <a:solidFill>
                  <a:srgbClr val="464646"/>
                </a:solidFill>
                <a:latin typeface="+mn-ea"/>
              </a:rPr>
              <a:t> 쿠폰 수령</a:t>
            </a:r>
            <a:r>
              <a:rPr lang="en-US" altLang="ko-KR" sz="3000" dirty="0" smtClean="0">
                <a:solidFill>
                  <a:srgbClr val="464646"/>
                </a:solidFill>
                <a:latin typeface="+mn-ea"/>
              </a:rPr>
              <a:t>, </a:t>
            </a:r>
            <a:r>
              <a:rPr lang="ko-KR" altLang="en-US" sz="3000" dirty="0" smtClean="0">
                <a:solidFill>
                  <a:srgbClr val="464646"/>
                </a:solidFill>
                <a:latin typeface="+mn-ea"/>
              </a:rPr>
              <a:t>등급별 적립금 혜택</a:t>
            </a:r>
            <a:r>
              <a:rPr lang="en-US" altLang="ko-KR" sz="3000" dirty="0" smtClean="0">
                <a:solidFill>
                  <a:srgbClr val="464646"/>
                </a:solidFill>
                <a:latin typeface="+mn-ea"/>
              </a:rPr>
              <a:t>, </a:t>
            </a:r>
            <a:r>
              <a:rPr lang="ko-KR" altLang="en-US" sz="3000" dirty="0" smtClean="0">
                <a:solidFill>
                  <a:srgbClr val="464646"/>
                </a:solidFill>
                <a:latin typeface="+mn-ea"/>
              </a:rPr>
              <a:t>상품 </a:t>
            </a:r>
            <a:r>
              <a:rPr lang="ko-KR" altLang="en-US" sz="3000" dirty="0" err="1" smtClean="0">
                <a:solidFill>
                  <a:srgbClr val="464646"/>
                </a:solidFill>
                <a:latin typeface="+mn-ea"/>
              </a:rPr>
              <a:t>구매시</a:t>
            </a:r>
            <a:r>
              <a:rPr lang="ko-KR" altLang="en-US" sz="3000" dirty="0" smtClean="0">
                <a:solidFill>
                  <a:srgbClr val="464646"/>
                </a:solidFill>
                <a:latin typeface="+mn-ea"/>
              </a:rPr>
              <a:t> 리뷰 작성</a:t>
            </a:r>
            <a:r>
              <a:rPr lang="en-US" altLang="ko-KR" sz="3000" dirty="0" smtClean="0">
                <a:solidFill>
                  <a:srgbClr val="464646"/>
                </a:solidFill>
                <a:latin typeface="+mn-ea"/>
              </a:rPr>
              <a:t>, 1</a:t>
            </a:r>
            <a:r>
              <a:rPr lang="ko-KR" altLang="en-US" sz="3000" dirty="0" smtClean="0">
                <a:solidFill>
                  <a:srgbClr val="464646"/>
                </a:solidFill>
                <a:latin typeface="+mn-ea"/>
              </a:rPr>
              <a:t>대</a:t>
            </a:r>
            <a:r>
              <a:rPr lang="en-US" altLang="ko-KR" sz="3000" dirty="0" smtClean="0">
                <a:solidFill>
                  <a:srgbClr val="464646"/>
                </a:solidFill>
                <a:latin typeface="+mn-ea"/>
              </a:rPr>
              <a:t>1 </a:t>
            </a:r>
            <a:r>
              <a:rPr lang="ko-KR" altLang="en-US" sz="3000" dirty="0" smtClean="0">
                <a:solidFill>
                  <a:srgbClr val="464646"/>
                </a:solidFill>
                <a:latin typeface="+mn-ea"/>
              </a:rPr>
              <a:t>문의 </a:t>
            </a:r>
            <a:r>
              <a:rPr lang="ko-KR" altLang="en-US" sz="3000" dirty="0">
                <a:solidFill>
                  <a:srgbClr val="464646"/>
                </a:solidFill>
                <a:latin typeface="+mn-ea"/>
              </a:rPr>
              <a:t>등의 기능을 이용할 수 있다</a:t>
            </a:r>
          </a:p>
          <a:p>
            <a:pPr marL="428625" indent="-428625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3000" dirty="0" smtClean="0">
                <a:latin typeface="+mn-ea"/>
              </a:rPr>
              <a:t>관리자</a:t>
            </a:r>
            <a:r>
              <a:rPr lang="ko-KR" altLang="en-US" sz="3000" dirty="0" smtClean="0">
                <a:solidFill>
                  <a:srgbClr val="464646"/>
                </a:solidFill>
                <a:latin typeface="+mn-ea"/>
              </a:rPr>
              <a:t> </a:t>
            </a:r>
            <a:endParaRPr lang="en-US" altLang="ko-KR" sz="3000" dirty="0">
              <a:solidFill>
                <a:srgbClr val="464646"/>
              </a:solidFill>
              <a:latin typeface="+mn-ea"/>
            </a:endParaRPr>
          </a:p>
          <a:p>
            <a:pPr marL="1114425" lvl="1" indent="-428625">
              <a:lnSpc>
                <a:spcPct val="150000"/>
              </a:lnSpc>
              <a:buFontTx/>
              <a:buChar char="-"/>
            </a:pPr>
            <a:r>
              <a:rPr lang="ko-KR" altLang="en-US" sz="3000" dirty="0">
                <a:solidFill>
                  <a:srgbClr val="464646"/>
                </a:solidFill>
                <a:latin typeface="+mn-ea"/>
              </a:rPr>
              <a:t>관리자는 </a:t>
            </a:r>
            <a:r>
              <a:rPr lang="ko-KR" altLang="en-US" sz="3000" dirty="0" smtClean="0">
                <a:solidFill>
                  <a:srgbClr val="464646"/>
                </a:solidFill>
                <a:latin typeface="+mn-ea"/>
              </a:rPr>
              <a:t>상품 관리</a:t>
            </a:r>
            <a:r>
              <a:rPr lang="en-US" altLang="ko-KR" sz="3000" dirty="0" smtClean="0">
                <a:solidFill>
                  <a:srgbClr val="464646"/>
                </a:solidFill>
                <a:latin typeface="+mn-ea"/>
              </a:rPr>
              <a:t>, </a:t>
            </a:r>
            <a:r>
              <a:rPr lang="ko-KR" altLang="en-US" sz="3000" dirty="0" smtClean="0">
                <a:solidFill>
                  <a:srgbClr val="464646"/>
                </a:solidFill>
                <a:latin typeface="+mn-ea"/>
              </a:rPr>
              <a:t>공지사항 등록 </a:t>
            </a:r>
            <a:r>
              <a:rPr lang="ko-KR" altLang="en-US" sz="3000" dirty="0">
                <a:solidFill>
                  <a:srgbClr val="464646"/>
                </a:solidFill>
                <a:latin typeface="+mn-ea"/>
              </a:rPr>
              <a:t>및 삭제 등의 관리</a:t>
            </a:r>
            <a:r>
              <a:rPr lang="en-US" altLang="ko-KR" sz="3000" dirty="0">
                <a:solidFill>
                  <a:srgbClr val="464646"/>
                </a:solidFill>
                <a:latin typeface="+mn-ea"/>
              </a:rPr>
              <a:t>, </a:t>
            </a:r>
            <a:r>
              <a:rPr lang="en-US" altLang="ko-KR" sz="3000" dirty="0" smtClean="0">
                <a:solidFill>
                  <a:srgbClr val="464646"/>
                </a:solidFill>
                <a:latin typeface="+mn-ea"/>
              </a:rPr>
              <a:t>1</a:t>
            </a:r>
            <a:r>
              <a:rPr lang="ko-KR" altLang="en-US" sz="3000" dirty="0" smtClean="0">
                <a:solidFill>
                  <a:srgbClr val="464646"/>
                </a:solidFill>
                <a:latin typeface="+mn-ea"/>
              </a:rPr>
              <a:t>대</a:t>
            </a:r>
            <a:r>
              <a:rPr lang="en-US" altLang="ko-KR" sz="3000" dirty="0" smtClean="0">
                <a:solidFill>
                  <a:srgbClr val="464646"/>
                </a:solidFill>
                <a:latin typeface="+mn-ea"/>
              </a:rPr>
              <a:t>1 </a:t>
            </a:r>
            <a:r>
              <a:rPr lang="ko-KR" altLang="en-US" sz="3000" dirty="0" smtClean="0">
                <a:solidFill>
                  <a:srgbClr val="464646"/>
                </a:solidFill>
                <a:latin typeface="+mn-ea"/>
              </a:rPr>
              <a:t>문의 게시판 답변</a:t>
            </a:r>
            <a:r>
              <a:rPr lang="en-US" altLang="ko-KR" sz="3000" dirty="0" smtClean="0">
                <a:solidFill>
                  <a:srgbClr val="464646"/>
                </a:solidFill>
                <a:latin typeface="+mn-ea"/>
              </a:rPr>
              <a:t>, QNA </a:t>
            </a:r>
            <a:r>
              <a:rPr lang="ko-KR" altLang="en-US" sz="3000" dirty="0" smtClean="0">
                <a:solidFill>
                  <a:srgbClr val="464646"/>
                </a:solidFill>
                <a:latin typeface="+mn-ea"/>
              </a:rPr>
              <a:t>게시판 답변 등의 기능을 이용할 수 있다</a:t>
            </a:r>
            <a:r>
              <a:rPr lang="en-US" altLang="ko-KR" sz="3000" dirty="0" smtClean="0">
                <a:solidFill>
                  <a:srgbClr val="464646"/>
                </a:solidFill>
                <a:latin typeface="+mn-ea"/>
              </a:rPr>
              <a:t>.</a:t>
            </a:r>
            <a:endParaRPr lang="en-US" altLang="ko-KR" sz="3000" dirty="0">
              <a:solidFill>
                <a:srgbClr val="464646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ko-KR" altLang="en-US" sz="3000" dirty="0">
              <a:solidFill>
                <a:srgbClr val="464646"/>
              </a:solidFill>
              <a:latin typeface="+mn-ea"/>
            </a:endParaRPr>
          </a:p>
        </p:txBody>
      </p:sp>
      <p:grpSp>
        <p:nvGrpSpPr>
          <p:cNvPr id="12" name="그룹 1006"/>
          <p:cNvGrpSpPr/>
          <p:nvPr/>
        </p:nvGrpSpPr>
        <p:grpSpPr>
          <a:xfrm>
            <a:off x="690027" y="9259754"/>
            <a:ext cx="16923687" cy="24898"/>
            <a:chOff x="690027" y="9259754"/>
            <a:chExt cx="16923687" cy="24898"/>
          </a:xfrm>
        </p:grpSpPr>
        <p:pic>
          <p:nvPicPr>
            <p:cNvPr id="13" name="Object 1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0027" y="9259754"/>
              <a:ext cx="16923687" cy="24898"/>
            </a:xfrm>
            <a:prstGeom prst="rect">
              <a:avLst/>
            </a:prstGeom>
          </p:spPr>
        </p:pic>
      </p:grpSp>
      <p:pic>
        <p:nvPicPr>
          <p:cNvPr id="14" name="그림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8489" y="9353816"/>
            <a:ext cx="1824025" cy="818884"/>
          </a:xfrm>
          <a:prstGeom prst="rect">
            <a:avLst/>
          </a:prstGeom>
        </p:spPr>
      </p:pic>
      <p:sp>
        <p:nvSpPr>
          <p:cNvPr id="15" name="Object 44"/>
          <p:cNvSpPr txBox="1"/>
          <p:nvPr/>
        </p:nvSpPr>
        <p:spPr>
          <a:xfrm>
            <a:off x="711111" y="9669283"/>
            <a:ext cx="3633333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300" dirty="0" smtClean="0">
                <a:solidFill>
                  <a:srgbClr val="BE8D6E"/>
                </a:solidFill>
                <a:latin typeface="DynaPuff Regular" pitchFamily="2" charset="0"/>
                <a:ea typeface="DynaPuff Regular" pitchFamily="2" charset="0"/>
                <a:cs typeface="S-Core Dream 3 Light" pitchFamily="34" charset="0"/>
              </a:rPr>
              <a:t>About BOWOW</a:t>
            </a:r>
            <a:endParaRPr lang="en-US" dirty="0">
              <a:solidFill>
                <a:srgbClr val="BE8D6E"/>
              </a:solidFill>
              <a:latin typeface="DynaPuff Regular" pitchFamily="2" charset="0"/>
              <a:ea typeface="DynaPuff Regula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8132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73378"/>
            <a:ext cx="11125200" cy="407837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285" y="4152900"/>
            <a:ext cx="10008630" cy="53340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2359344" y="278581"/>
            <a:ext cx="47725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13. </a:t>
            </a:r>
            <a:r>
              <a:rPr lang="ko-KR" altLang="en-US" sz="2800" b="1" dirty="0" smtClean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핵심 코드 및 시연 화면</a:t>
            </a:r>
            <a:endParaRPr lang="ko-KR" altLang="en-US" sz="2800" b="1" dirty="0">
              <a:solidFill>
                <a:srgbClr val="756B5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8489" y="9353816"/>
            <a:ext cx="1824025" cy="818884"/>
          </a:xfrm>
          <a:prstGeom prst="rect">
            <a:avLst/>
          </a:prstGeom>
        </p:spPr>
      </p:pic>
      <p:sp>
        <p:nvSpPr>
          <p:cNvPr id="14" name="Object 44"/>
          <p:cNvSpPr txBox="1"/>
          <p:nvPr/>
        </p:nvSpPr>
        <p:spPr>
          <a:xfrm>
            <a:off x="711111" y="9669283"/>
            <a:ext cx="3633333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300" dirty="0" smtClean="0">
                <a:solidFill>
                  <a:srgbClr val="BE8D6E"/>
                </a:solidFill>
                <a:latin typeface="DynaPuff Regular" pitchFamily="2" charset="0"/>
                <a:ea typeface="DynaPuff Regular" pitchFamily="2" charset="0"/>
                <a:cs typeface="S-Core Dream 3 Light" pitchFamily="34" charset="0"/>
              </a:rPr>
              <a:t>About BOWOW</a:t>
            </a:r>
            <a:endParaRPr lang="en-US" dirty="0">
              <a:solidFill>
                <a:srgbClr val="BE8D6E"/>
              </a:solidFill>
              <a:latin typeface="DynaPuff Regular" pitchFamily="2" charset="0"/>
              <a:ea typeface="DynaPuff Regular" pitchFamily="2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0768753" y="4011860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278038" y="441461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939284" y="4803817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23" name="모서리가 둥근 직사각형 22"/>
          <p:cNvSpPr/>
          <p:nvPr/>
        </p:nvSpPr>
        <p:spPr>
          <a:xfrm>
            <a:off x="11887200" y="1043400"/>
            <a:ext cx="5716800" cy="8367300"/>
          </a:xfrm>
          <a:prstGeom prst="roundRect">
            <a:avLst>
              <a:gd name="adj" fmla="val 10188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 smtClean="0">
                <a:solidFill>
                  <a:schemeClr val="tx1"/>
                </a:solidFill>
              </a:rPr>
              <a:t>사용자가 주문한 상품 리스트 확인</a:t>
            </a:r>
            <a:endParaRPr lang="en-US" altLang="ko-KR" sz="2000" b="1" dirty="0" smtClean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 smtClean="0">
                <a:solidFill>
                  <a:schemeClr val="tx1"/>
                </a:solidFill>
              </a:rPr>
              <a:t>장바구니 돌아가기 버튼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 smtClean="0">
                <a:solidFill>
                  <a:schemeClr val="tx1"/>
                </a:solidFill>
              </a:rPr>
              <a:t>배송 받을 정보 입력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 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marL="720000" lvl="1" indent="-457200">
              <a:lnSpc>
                <a:spcPct val="150000"/>
              </a:lnSpc>
              <a:buFont typeface="맑은 고딕" panose="020B0503020000020004" pitchFamily="50" charset="-127"/>
              <a:buChar char="–"/>
            </a:pPr>
            <a:r>
              <a:rPr lang="ko-KR" altLang="en-US" sz="2000" b="1" dirty="0" smtClean="0">
                <a:solidFill>
                  <a:schemeClr val="tx1"/>
                </a:solidFill>
              </a:rPr>
              <a:t>이름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,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우편번호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,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주소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,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상세 주소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,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전화번호 모두 </a:t>
            </a:r>
            <a:r>
              <a:rPr lang="ko-KR" altLang="en-US" sz="2000" b="1" dirty="0" err="1" smtClean="0">
                <a:solidFill>
                  <a:schemeClr val="tx1"/>
                </a:solidFill>
              </a:rPr>
              <a:t>미입력시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 결제 진행 불가능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marL="720000" lvl="1" indent="-457200">
              <a:lnSpc>
                <a:spcPct val="150000"/>
              </a:lnSpc>
              <a:buFont typeface="맑은 고딕" panose="020B0503020000020004" pitchFamily="50" charset="-127"/>
              <a:buChar char="–"/>
            </a:pPr>
            <a:r>
              <a:rPr lang="ko-KR" altLang="en-US" sz="2000" b="1" dirty="0" smtClean="0">
                <a:solidFill>
                  <a:schemeClr val="tx1"/>
                </a:solidFill>
              </a:rPr>
              <a:t>약관에 체크해야만 다음 진행이 가능하다</a:t>
            </a:r>
            <a:endParaRPr lang="en-US" altLang="ko-KR" sz="2000" b="1" dirty="0">
              <a:solidFill>
                <a:schemeClr val="tx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3290399" y="1309657"/>
            <a:ext cx="29104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smtClean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주문서 작성</a:t>
            </a:r>
            <a:endParaRPr lang="ko-KR" altLang="en-US" sz="2400" b="1" dirty="0">
              <a:solidFill>
                <a:srgbClr val="756B5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676400" y="5033800"/>
            <a:ext cx="8686800" cy="432001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20" name="직사각형 19"/>
          <p:cNvSpPr/>
          <p:nvPr/>
        </p:nvSpPr>
        <p:spPr>
          <a:xfrm>
            <a:off x="9525000" y="3832854"/>
            <a:ext cx="1422915" cy="32004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26" name="직사각형 25"/>
          <p:cNvSpPr/>
          <p:nvPr/>
        </p:nvSpPr>
        <p:spPr>
          <a:xfrm>
            <a:off x="939284" y="955427"/>
            <a:ext cx="9881115" cy="283222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661808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002" y="1690714"/>
            <a:ext cx="11226847" cy="3681386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117" y="571626"/>
            <a:ext cx="3389083" cy="144767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2033" y="5571272"/>
            <a:ext cx="3133367" cy="368702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07" y="5570042"/>
            <a:ext cx="3124751" cy="370244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2939" y="5598826"/>
            <a:ext cx="2462061" cy="365947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1600" y="5570042"/>
            <a:ext cx="2802881" cy="368825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2359344" y="278581"/>
            <a:ext cx="47725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13. </a:t>
            </a:r>
            <a:r>
              <a:rPr lang="ko-KR" altLang="en-US" sz="2800" b="1" dirty="0" smtClean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핵심 코드 및 시연 화면</a:t>
            </a:r>
            <a:endParaRPr lang="ko-KR" altLang="en-US" sz="2800" b="1" dirty="0">
              <a:solidFill>
                <a:srgbClr val="756B5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8489" y="9353816"/>
            <a:ext cx="1824025" cy="818884"/>
          </a:xfrm>
          <a:prstGeom prst="rect">
            <a:avLst/>
          </a:prstGeom>
        </p:spPr>
      </p:pic>
      <p:sp>
        <p:nvSpPr>
          <p:cNvPr id="14" name="Object 44"/>
          <p:cNvSpPr txBox="1"/>
          <p:nvPr/>
        </p:nvSpPr>
        <p:spPr>
          <a:xfrm>
            <a:off x="711111" y="9669283"/>
            <a:ext cx="3633333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300" dirty="0" smtClean="0">
                <a:solidFill>
                  <a:srgbClr val="BE8D6E"/>
                </a:solidFill>
                <a:latin typeface="DynaPuff Regular" pitchFamily="2" charset="0"/>
                <a:ea typeface="DynaPuff Regular" pitchFamily="2" charset="0"/>
                <a:cs typeface="S-Core Dream 3 Light" pitchFamily="34" charset="0"/>
              </a:rPr>
              <a:t>About BOWOW</a:t>
            </a:r>
            <a:endParaRPr lang="en-US" dirty="0">
              <a:solidFill>
                <a:srgbClr val="BE8D6E"/>
              </a:solidFill>
              <a:latin typeface="DynaPuff Regular" pitchFamily="2" charset="0"/>
              <a:ea typeface="DynaPuff Regular" pitchFamily="2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90108" y="3431432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143748" y="955714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4344290" y="4827245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8019463" y="2355216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④</a:t>
            </a:r>
          </a:p>
        </p:txBody>
      </p:sp>
      <p:sp>
        <p:nvSpPr>
          <p:cNvPr id="23" name="모서리가 둥근 직사각형 22"/>
          <p:cNvSpPr/>
          <p:nvPr/>
        </p:nvSpPr>
        <p:spPr>
          <a:xfrm>
            <a:off x="11887200" y="1043400"/>
            <a:ext cx="5716800" cy="8367300"/>
          </a:xfrm>
          <a:prstGeom prst="roundRect">
            <a:avLst>
              <a:gd name="adj" fmla="val 10188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 smtClean="0">
                <a:solidFill>
                  <a:schemeClr val="tx1"/>
                </a:solidFill>
              </a:rPr>
              <a:t>사용자가 가지고 있는 쿠폰 리스트를 보여준다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marL="720000" lvl="1" indent="-457200">
              <a:lnSpc>
                <a:spcPct val="150000"/>
              </a:lnSpc>
              <a:buFont typeface="맑은 고딕" panose="020B0503020000020004" pitchFamily="50" charset="-127"/>
              <a:buChar char="–"/>
            </a:pPr>
            <a:r>
              <a:rPr lang="ko-KR" altLang="en-US" sz="2000" b="1" dirty="0" smtClean="0">
                <a:solidFill>
                  <a:schemeClr val="tx1"/>
                </a:solidFill>
              </a:rPr>
              <a:t>쿠폰 사용시 할인 적용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,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주문 처리 완료되면 쿠폰이 사라진다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 smtClean="0">
                <a:solidFill>
                  <a:schemeClr val="tx1"/>
                </a:solidFill>
              </a:rPr>
              <a:t>결제 수단 변경 가능 </a:t>
            </a:r>
            <a:endParaRPr lang="en-US" altLang="ko-KR" sz="2000" b="1" dirty="0" smtClean="0">
              <a:solidFill>
                <a:schemeClr val="tx1"/>
              </a:solidFill>
            </a:endParaRPr>
          </a:p>
          <a:p>
            <a:pPr marL="720000" lvl="1" indent="-457200">
              <a:lnSpc>
                <a:spcPct val="150000"/>
              </a:lnSpc>
              <a:buFont typeface="맑은 고딕" panose="020B0503020000020004" pitchFamily="50" charset="-127"/>
              <a:buChar char="–"/>
            </a:pPr>
            <a:r>
              <a:rPr lang="ko-KR" altLang="en-US" sz="2000" b="1" dirty="0" smtClean="0">
                <a:solidFill>
                  <a:schemeClr val="tx1"/>
                </a:solidFill>
              </a:rPr>
              <a:t>테스트 </a:t>
            </a:r>
            <a:r>
              <a:rPr lang="ko-KR" altLang="en-US" sz="2000" b="1" dirty="0" err="1" smtClean="0">
                <a:solidFill>
                  <a:schemeClr val="tx1"/>
                </a:solidFill>
              </a:rPr>
              <a:t>체크시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 결제 과정 생략</a:t>
            </a:r>
            <a:endParaRPr lang="en-US" altLang="ko-KR" sz="2000" b="1" dirty="0" smtClean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 smtClean="0">
                <a:solidFill>
                  <a:schemeClr val="tx1"/>
                </a:solidFill>
              </a:rPr>
              <a:t>결제수단</a:t>
            </a:r>
            <a:endParaRPr lang="en-US" altLang="ko-KR" sz="2000" b="1" dirty="0" smtClean="0">
              <a:solidFill>
                <a:schemeClr val="tx1"/>
              </a:solidFill>
            </a:endParaRPr>
          </a:p>
          <a:p>
            <a:pPr marL="720000" lvl="1" indent="-457200">
              <a:lnSpc>
                <a:spcPct val="150000"/>
              </a:lnSpc>
              <a:buFont typeface="맑은 고딕" panose="020B0503020000020004" pitchFamily="50" charset="-127"/>
              <a:buChar char="–"/>
            </a:pPr>
            <a:r>
              <a:rPr lang="ko-KR" altLang="en-US" sz="2000" b="1" dirty="0">
                <a:solidFill>
                  <a:schemeClr val="tx1"/>
                </a:solidFill>
              </a:rPr>
              <a:t>실제 결제</a:t>
            </a:r>
            <a:r>
              <a:rPr lang="en-US" altLang="ko-KR" sz="2000" b="1" dirty="0">
                <a:solidFill>
                  <a:schemeClr val="tx1"/>
                </a:solidFill>
              </a:rPr>
              <a:t>(</a:t>
            </a:r>
            <a:r>
              <a:rPr lang="ko-KR" altLang="en-US" sz="2000" b="1" dirty="0">
                <a:solidFill>
                  <a:schemeClr val="tx1"/>
                </a:solidFill>
              </a:rPr>
              <a:t>출금</a:t>
            </a:r>
            <a:r>
              <a:rPr lang="en-US" altLang="ko-KR" sz="2000" b="1" dirty="0">
                <a:solidFill>
                  <a:schemeClr val="tx1"/>
                </a:solidFill>
              </a:rPr>
              <a:t>)</a:t>
            </a:r>
            <a:r>
              <a:rPr lang="ko-KR" altLang="en-US" sz="2000" b="1" dirty="0">
                <a:solidFill>
                  <a:schemeClr val="tx1"/>
                </a:solidFill>
              </a:rPr>
              <a:t>이 이루어지는 </a:t>
            </a:r>
            <a:r>
              <a:rPr lang="en-US" altLang="ko-KR" sz="2000" b="1" dirty="0">
                <a:solidFill>
                  <a:schemeClr val="tx1"/>
                </a:solidFill>
              </a:rPr>
              <a:t>PG</a:t>
            </a:r>
            <a:r>
              <a:rPr lang="ko-KR" altLang="en-US" sz="2000" b="1" dirty="0">
                <a:solidFill>
                  <a:schemeClr val="tx1"/>
                </a:solidFill>
              </a:rPr>
              <a:t>사 </a:t>
            </a:r>
            <a:r>
              <a:rPr lang="en-US" altLang="ko-KR" sz="2000" b="1" dirty="0">
                <a:solidFill>
                  <a:schemeClr val="tx1"/>
                </a:solidFill>
              </a:rPr>
              <a:t>KG</a:t>
            </a:r>
            <a:r>
              <a:rPr lang="ko-KR" altLang="en-US" sz="2000" b="1" dirty="0" err="1">
                <a:solidFill>
                  <a:schemeClr val="tx1"/>
                </a:solidFill>
              </a:rPr>
              <a:t>이니시스</a:t>
            </a:r>
            <a:r>
              <a:rPr lang="ko-KR" altLang="en-US" sz="2000" b="1" dirty="0">
                <a:solidFill>
                  <a:schemeClr val="tx1"/>
                </a:solidFill>
              </a:rPr>
              <a:t> </a:t>
            </a:r>
            <a:r>
              <a:rPr lang="en-US" altLang="ko-KR" sz="2000" b="1" dirty="0">
                <a:solidFill>
                  <a:schemeClr val="tx1"/>
                </a:solidFill>
              </a:rPr>
              <a:t>(</a:t>
            </a:r>
            <a:r>
              <a:rPr lang="ko-KR" altLang="en-US" sz="2000" b="1" dirty="0">
                <a:solidFill>
                  <a:schemeClr val="tx1"/>
                </a:solidFill>
              </a:rPr>
              <a:t>매일 자정에 자동 환불</a:t>
            </a:r>
            <a:r>
              <a:rPr lang="en-US" altLang="ko-KR" sz="2000" b="1" dirty="0">
                <a:solidFill>
                  <a:schemeClr val="tx1"/>
                </a:solidFill>
              </a:rPr>
              <a:t>)</a:t>
            </a:r>
          </a:p>
          <a:p>
            <a:pPr marL="720000" lvl="1" indent="-457200">
              <a:lnSpc>
                <a:spcPct val="150000"/>
              </a:lnSpc>
              <a:buFont typeface="맑은 고딕" panose="020B0503020000020004" pitchFamily="50" charset="-127"/>
              <a:buChar char="–"/>
            </a:pPr>
            <a:r>
              <a:rPr lang="ko-KR" altLang="en-US" sz="2000" b="1" dirty="0">
                <a:solidFill>
                  <a:schemeClr val="tx1"/>
                </a:solidFill>
              </a:rPr>
              <a:t>실제 결제</a:t>
            </a:r>
            <a:r>
              <a:rPr lang="en-US" altLang="ko-KR" sz="2000" b="1" dirty="0">
                <a:solidFill>
                  <a:schemeClr val="tx1"/>
                </a:solidFill>
              </a:rPr>
              <a:t>(</a:t>
            </a:r>
            <a:r>
              <a:rPr lang="ko-KR" altLang="en-US" sz="2000" b="1" dirty="0">
                <a:solidFill>
                  <a:schemeClr val="tx1"/>
                </a:solidFill>
              </a:rPr>
              <a:t>출금</a:t>
            </a:r>
            <a:r>
              <a:rPr lang="en-US" altLang="ko-KR" sz="2000" b="1" dirty="0">
                <a:solidFill>
                  <a:schemeClr val="tx1"/>
                </a:solidFill>
              </a:rPr>
              <a:t>)</a:t>
            </a:r>
            <a:r>
              <a:rPr lang="ko-KR" altLang="en-US" sz="2000" b="1" dirty="0">
                <a:solidFill>
                  <a:schemeClr val="tx1"/>
                </a:solidFill>
              </a:rPr>
              <a:t>이 이루어지지 않는 </a:t>
            </a:r>
            <a:r>
              <a:rPr lang="en-US" altLang="ko-KR" sz="2000" b="1" dirty="0">
                <a:solidFill>
                  <a:schemeClr val="tx1"/>
                </a:solidFill>
              </a:rPr>
              <a:t>PG</a:t>
            </a:r>
            <a:r>
              <a:rPr lang="ko-KR" altLang="en-US" sz="2000" b="1" dirty="0">
                <a:solidFill>
                  <a:schemeClr val="tx1"/>
                </a:solidFill>
              </a:rPr>
              <a:t>사 </a:t>
            </a:r>
            <a:r>
              <a:rPr lang="ko-KR" altLang="en-US" sz="2000" b="1" dirty="0" err="1">
                <a:solidFill>
                  <a:schemeClr val="tx1"/>
                </a:solidFill>
              </a:rPr>
              <a:t>카카오페이</a:t>
            </a:r>
            <a:r>
              <a:rPr lang="en-US" altLang="ko-KR" sz="2000" b="1" dirty="0">
                <a:solidFill>
                  <a:schemeClr val="tx1"/>
                </a:solidFill>
              </a:rPr>
              <a:t>, KCP, </a:t>
            </a:r>
            <a:r>
              <a:rPr lang="ko-KR" altLang="en-US" sz="2000" b="1" dirty="0" err="1" smtClean="0">
                <a:solidFill>
                  <a:schemeClr val="tx1"/>
                </a:solidFill>
              </a:rPr>
              <a:t>토스페이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 smtClean="0">
                <a:solidFill>
                  <a:schemeClr val="tx1"/>
                </a:solidFill>
              </a:rPr>
              <a:t>할인까지 계산하여 총 금액을 확인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,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결제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 </a:t>
            </a:r>
            <a:endParaRPr lang="en-US" altLang="ko-KR" sz="2000" b="1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-19192" y="5500359"/>
            <a:ext cx="11697878" cy="416892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27" name="직사각형 26"/>
          <p:cNvSpPr/>
          <p:nvPr/>
        </p:nvSpPr>
        <p:spPr>
          <a:xfrm>
            <a:off x="5410200" y="3063102"/>
            <a:ext cx="5562600" cy="121653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29" name="TextBox 28"/>
          <p:cNvSpPr txBox="1"/>
          <p:nvPr/>
        </p:nvSpPr>
        <p:spPr>
          <a:xfrm>
            <a:off x="13290399" y="1309657"/>
            <a:ext cx="29104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smtClean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주문서 작성</a:t>
            </a:r>
            <a:endParaRPr lang="ko-KR" altLang="en-US" sz="2400" b="1" dirty="0">
              <a:solidFill>
                <a:srgbClr val="756B5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878117" y="3619500"/>
            <a:ext cx="3519632" cy="34593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20" name="직사각형 19"/>
          <p:cNvSpPr/>
          <p:nvPr/>
        </p:nvSpPr>
        <p:spPr>
          <a:xfrm>
            <a:off x="830026" y="278582"/>
            <a:ext cx="3567723" cy="269011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cxnSp>
        <p:nvCxnSpPr>
          <p:cNvPr id="22" name="구부러진 연결선 21"/>
          <p:cNvCxnSpPr>
            <a:stCxn id="19" idx="3"/>
            <a:endCxn id="25" idx="0"/>
          </p:cNvCxnSpPr>
          <p:nvPr/>
        </p:nvCxnSpPr>
        <p:spPr>
          <a:xfrm>
            <a:off x="4397749" y="3792468"/>
            <a:ext cx="1431998" cy="1707891"/>
          </a:xfrm>
          <a:prstGeom prst="curvedConnector2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3385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4681603"/>
            <a:ext cx="11417802" cy="4881498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05" y="42254"/>
            <a:ext cx="11499256" cy="464404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1818" y="4051223"/>
            <a:ext cx="944069" cy="90248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2359344" y="278581"/>
            <a:ext cx="47725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13. </a:t>
            </a:r>
            <a:r>
              <a:rPr lang="ko-KR" altLang="en-US" sz="2800" b="1" dirty="0" smtClean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핵심 코드 및 시연 화면</a:t>
            </a:r>
            <a:endParaRPr lang="ko-KR" altLang="en-US" sz="2800" b="1" dirty="0">
              <a:solidFill>
                <a:srgbClr val="756B5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8489" y="9353816"/>
            <a:ext cx="1824025" cy="818884"/>
          </a:xfrm>
          <a:prstGeom prst="rect">
            <a:avLst/>
          </a:prstGeom>
        </p:spPr>
      </p:pic>
      <p:sp>
        <p:nvSpPr>
          <p:cNvPr id="14" name="Object 44"/>
          <p:cNvSpPr txBox="1"/>
          <p:nvPr/>
        </p:nvSpPr>
        <p:spPr>
          <a:xfrm>
            <a:off x="711111" y="9669283"/>
            <a:ext cx="3633333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300" dirty="0" smtClean="0">
                <a:solidFill>
                  <a:srgbClr val="BE8D6E"/>
                </a:solidFill>
                <a:latin typeface="DynaPuff Regular" pitchFamily="2" charset="0"/>
                <a:ea typeface="DynaPuff Regular" pitchFamily="2" charset="0"/>
                <a:cs typeface="S-Core Dream 3 Light" pitchFamily="34" charset="0"/>
              </a:rPr>
              <a:t>About BOWOW</a:t>
            </a:r>
            <a:endParaRPr lang="en-US" dirty="0">
              <a:solidFill>
                <a:srgbClr val="BE8D6E"/>
              </a:solidFill>
              <a:latin typeface="DynaPuff Regular" pitchFamily="2" charset="0"/>
              <a:ea typeface="DynaPuff Regular" pitchFamily="2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6343940" y="3096029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444859" y="436677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2557556" y="3932032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58218" y="4638118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④</a:t>
            </a:r>
          </a:p>
        </p:txBody>
      </p:sp>
      <p:sp>
        <p:nvSpPr>
          <p:cNvPr id="23" name="모서리가 둥근 직사각형 22"/>
          <p:cNvSpPr/>
          <p:nvPr/>
        </p:nvSpPr>
        <p:spPr>
          <a:xfrm>
            <a:off x="11887200" y="1043400"/>
            <a:ext cx="5716800" cy="8367300"/>
          </a:xfrm>
          <a:prstGeom prst="roundRect">
            <a:avLst>
              <a:gd name="adj" fmla="val 10188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 smtClean="0">
                <a:solidFill>
                  <a:schemeClr val="tx1"/>
                </a:solidFill>
              </a:rPr>
              <a:t>공지사항 리스트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 err="1" smtClean="0">
                <a:solidFill>
                  <a:schemeClr val="tx1"/>
                </a:solidFill>
              </a:rPr>
              <a:t>페이징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 기능 </a:t>
            </a:r>
            <a:endParaRPr lang="en-US" altLang="ko-KR" sz="2000" b="1" dirty="0" smtClean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 smtClean="0">
                <a:solidFill>
                  <a:schemeClr val="tx1"/>
                </a:solidFill>
              </a:rPr>
              <a:t>공지사항 검색 기능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marL="720000" lvl="1" indent="-457200">
              <a:lnSpc>
                <a:spcPct val="150000"/>
              </a:lnSpc>
              <a:buFont typeface="맑은 고딕" panose="020B0503020000020004" pitchFamily="50" charset="-127"/>
              <a:buChar char="–"/>
            </a:pPr>
            <a:r>
              <a:rPr lang="ko-KR" altLang="en-US" sz="2000" b="1" dirty="0" smtClean="0">
                <a:solidFill>
                  <a:schemeClr val="tx1"/>
                </a:solidFill>
              </a:rPr>
              <a:t>전체 검색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,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제목 검색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,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내용 검색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,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작성자 검색으로 나뉜다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.</a:t>
            </a:r>
          </a:p>
          <a:p>
            <a:pPr marL="720000" lvl="1" indent="-457200">
              <a:lnSpc>
                <a:spcPct val="150000"/>
              </a:lnSpc>
              <a:buFont typeface="맑은 고딕" panose="020B0503020000020004" pitchFamily="50" charset="-127"/>
              <a:buChar char="–"/>
            </a:pPr>
            <a:r>
              <a:rPr lang="ko-KR" altLang="en-US" sz="2000" b="1" dirty="0" smtClean="0">
                <a:solidFill>
                  <a:schemeClr val="tx1"/>
                </a:solidFill>
              </a:rPr>
              <a:t>빈칸은 검색 할 수 없다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 smtClean="0">
                <a:solidFill>
                  <a:schemeClr val="tx1"/>
                </a:solidFill>
              </a:rPr>
              <a:t>공지사항 상세보기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 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marL="720000" lvl="1" indent="-457200">
              <a:lnSpc>
                <a:spcPct val="150000"/>
              </a:lnSpc>
              <a:buFont typeface="맑은 고딕" panose="020B0503020000020004" pitchFamily="50" charset="-127"/>
              <a:buChar char="–"/>
            </a:pPr>
            <a:r>
              <a:rPr lang="ko-KR" altLang="en-US" sz="2000" b="1" dirty="0" smtClean="0">
                <a:solidFill>
                  <a:schemeClr val="tx1"/>
                </a:solidFill>
              </a:rPr>
              <a:t>공지 제목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,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내용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,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작성일 등 정보 조회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 smtClean="0">
                <a:solidFill>
                  <a:schemeClr val="tx1"/>
                </a:solidFill>
              </a:rPr>
              <a:t>공지사항 댓글 작성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marL="720000" lvl="1" indent="-457200">
              <a:lnSpc>
                <a:spcPct val="150000"/>
              </a:lnSpc>
              <a:buFont typeface="맑은 고딕" panose="020B0503020000020004" pitchFamily="50" charset="-127"/>
              <a:buChar char="–"/>
            </a:pPr>
            <a:r>
              <a:rPr lang="ko-KR" altLang="en-US" sz="2000" b="1" dirty="0" smtClean="0">
                <a:solidFill>
                  <a:schemeClr val="tx1"/>
                </a:solidFill>
              </a:rPr>
              <a:t>회원 로그인 중이라면 댓글 작성 가능</a:t>
            </a:r>
            <a:endParaRPr lang="en-US" altLang="ko-KR" sz="2000" b="1" dirty="0" smtClean="0">
              <a:solidFill>
                <a:schemeClr val="tx1"/>
              </a:solidFill>
            </a:endParaRPr>
          </a:p>
          <a:p>
            <a:pPr marL="720000" lvl="1" indent="-457200">
              <a:lnSpc>
                <a:spcPct val="150000"/>
              </a:lnSpc>
              <a:buFont typeface="맑은 고딕" panose="020B0503020000020004" pitchFamily="50" charset="-127"/>
              <a:buChar char="–"/>
            </a:pPr>
            <a:r>
              <a:rPr lang="ko-KR" altLang="en-US" sz="2000" b="1" dirty="0" smtClean="0">
                <a:solidFill>
                  <a:schemeClr val="tx1"/>
                </a:solidFill>
              </a:rPr>
              <a:t>댓글 수정 버튼 누르면 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ajax</a:t>
            </a:r>
            <a:r>
              <a:rPr lang="ko-KR" altLang="en-US" sz="2000" b="1" dirty="0" err="1" smtClean="0">
                <a:solidFill>
                  <a:schemeClr val="tx1"/>
                </a:solidFill>
              </a:rPr>
              <a:t>를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 활용하여 댓글 수정 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form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이 생성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marL="720000" lvl="1" indent="-457200">
              <a:lnSpc>
                <a:spcPct val="150000"/>
              </a:lnSpc>
              <a:buFont typeface="맑은 고딕" panose="020B0503020000020004" pitchFamily="50" charset="-127"/>
              <a:buChar char="–"/>
            </a:pPr>
            <a:r>
              <a:rPr lang="ko-KR" altLang="en-US" sz="2000" b="1" dirty="0" smtClean="0">
                <a:solidFill>
                  <a:schemeClr val="tx1"/>
                </a:solidFill>
              </a:rPr>
              <a:t>댓글 삭제 가능</a:t>
            </a:r>
            <a:endParaRPr lang="en-US" altLang="ko-KR" sz="2000" b="1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3200400" y="3983216"/>
            <a:ext cx="4343400" cy="123178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27" name="직사각형 26"/>
          <p:cNvSpPr/>
          <p:nvPr/>
        </p:nvSpPr>
        <p:spPr>
          <a:xfrm>
            <a:off x="383566" y="7200900"/>
            <a:ext cx="11046434" cy="198120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29" name="TextBox 28"/>
          <p:cNvSpPr txBox="1"/>
          <p:nvPr/>
        </p:nvSpPr>
        <p:spPr>
          <a:xfrm>
            <a:off x="13290399" y="1309657"/>
            <a:ext cx="29104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smtClean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공지사항 게시판</a:t>
            </a:r>
            <a:endParaRPr lang="ko-KR" altLang="en-US" sz="2400" b="1" dirty="0">
              <a:solidFill>
                <a:srgbClr val="756B5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077256" y="3397802"/>
            <a:ext cx="1475944" cy="45029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20" name="직사각형 19"/>
          <p:cNvSpPr/>
          <p:nvPr/>
        </p:nvSpPr>
        <p:spPr>
          <a:xfrm>
            <a:off x="383566" y="1158630"/>
            <a:ext cx="11046434" cy="215607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26" name="직사각형 25"/>
          <p:cNvSpPr/>
          <p:nvPr/>
        </p:nvSpPr>
        <p:spPr>
          <a:xfrm>
            <a:off x="347032" y="5279291"/>
            <a:ext cx="11046434" cy="176920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30" name="TextBox 29"/>
          <p:cNvSpPr txBox="1"/>
          <p:nvPr/>
        </p:nvSpPr>
        <p:spPr>
          <a:xfrm>
            <a:off x="1524000" y="8502171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⑤</a:t>
            </a:r>
          </a:p>
        </p:txBody>
      </p:sp>
    </p:spTree>
    <p:extLst>
      <p:ext uri="{BB962C8B-B14F-4D97-AF65-F5344CB8AC3E}">
        <p14:creationId xmlns:p14="http://schemas.microsoft.com/office/powerpoint/2010/main" val="3210058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76938"/>
            <a:ext cx="9761173" cy="506656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5254199"/>
            <a:ext cx="10002488" cy="47258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2359344" y="278581"/>
            <a:ext cx="47725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13. </a:t>
            </a:r>
            <a:r>
              <a:rPr lang="ko-KR" altLang="en-US" sz="2800" b="1" dirty="0" smtClean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핵심 코드 및 시연 화면</a:t>
            </a:r>
            <a:endParaRPr lang="ko-KR" altLang="en-US" sz="2800" b="1" dirty="0">
              <a:solidFill>
                <a:srgbClr val="756B5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8489" y="9353816"/>
            <a:ext cx="1824025" cy="818884"/>
          </a:xfrm>
          <a:prstGeom prst="rect">
            <a:avLst/>
          </a:prstGeom>
        </p:spPr>
      </p:pic>
      <p:sp>
        <p:nvSpPr>
          <p:cNvPr id="14" name="Object 44"/>
          <p:cNvSpPr txBox="1"/>
          <p:nvPr/>
        </p:nvSpPr>
        <p:spPr>
          <a:xfrm>
            <a:off x="711111" y="9669283"/>
            <a:ext cx="3633333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300" dirty="0" smtClean="0">
                <a:solidFill>
                  <a:srgbClr val="BE8D6E"/>
                </a:solidFill>
                <a:latin typeface="DynaPuff Regular" pitchFamily="2" charset="0"/>
                <a:ea typeface="DynaPuff Regular" pitchFamily="2" charset="0"/>
                <a:cs typeface="S-Core Dream 3 Light" pitchFamily="34" charset="0"/>
              </a:rPr>
              <a:t>About BOWOW</a:t>
            </a:r>
            <a:endParaRPr lang="en-US" dirty="0">
              <a:solidFill>
                <a:srgbClr val="BE8D6E"/>
              </a:solidFill>
              <a:latin typeface="DynaPuff Regular" pitchFamily="2" charset="0"/>
              <a:ea typeface="DynaPuff Regular" pitchFamily="2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790668" y="5572585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607391" y="580372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764682" y="7332370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757745" y="8850698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④</a:t>
            </a:r>
          </a:p>
        </p:txBody>
      </p:sp>
      <p:sp>
        <p:nvSpPr>
          <p:cNvPr id="23" name="모서리가 둥근 직사각형 22"/>
          <p:cNvSpPr/>
          <p:nvPr/>
        </p:nvSpPr>
        <p:spPr>
          <a:xfrm>
            <a:off x="11887200" y="1043400"/>
            <a:ext cx="5716800" cy="8367300"/>
          </a:xfrm>
          <a:prstGeom prst="roundRect">
            <a:avLst>
              <a:gd name="adj" fmla="val 10188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 smtClean="0">
                <a:solidFill>
                  <a:schemeClr val="tx1"/>
                </a:solidFill>
              </a:rPr>
              <a:t>관리자 상품 등록 페이지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marL="720000" lvl="1" indent="-457200">
              <a:lnSpc>
                <a:spcPct val="150000"/>
              </a:lnSpc>
              <a:buFont typeface="맑은 고딕" panose="020B0503020000020004" pitchFamily="50" charset="-127"/>
              <a:buChar char="–"/>
            </a:pPr>
            <a:r>
              <a:rPr lang="ko-KR" altLang="en-US" sz="2000" b="1" dirty="0" smtClean="0">
                <a:solidFill>
                  <a:schemeClr val="tx1"/>
                </a:solidFill>
              </a:rPr>
              <a:t>상품 등록 </a:t>
            </a:r>
            <a:r>
              <a:rPr lang="ko-KR" altLang="en-US" sz="2000" b="1" dirty="0" err="1" smtClean="0">
                <a:solidFill>
                  <a:schemeClr val="tx1"/>
                </a:solidFill>
              </a:rPr>
              <a:t>완료시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 아래의 옵션 등록 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select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에 자동으로 해당 </a:t>
            </a:r>
            <a:r>
              <a:rPr lang="ko-KR" altLang="en-US" sz="2000" b="1" dirty="0" err="1" smtClean="0">
                <a:solidFill>
                  <a:schemeClr val="tx1"/>
                </a:solidFill>
              </a:rPr>
              <a:t>상품코드가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 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select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되어 있다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.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 smtClean="0">
                <a:solidFill>
                  <a:schemeClr val="tx1"/>
                </a:solidFill>
              </a:rPr>
              <a:t>상품 이미지 등록 </a:t>
            </a:r>
            <a:endParaRPr lang="en-US" altLang="ko-KR" sz="2000" b="1" dirty="0" smtClean="0">
              <a:solidFill>
                <a:schemeClr val="tx1"/>
              </a:solidFill>
            </a:endParaRPr>
          </a:p>
          <a:p>
            <a:pPr marL="720000" lvl="1" indent="-457200">
              <a:lnSpc>
                <a:spcPct val="150000"/>
              </a:lnSpc>
              <a:buFont typeface="맑은 고딕" panose="020B0503020000020004" pitchFamily="50" charset="-127"/>
              <a:buChar char="–"/>
            </a:pPr>
            <a:r>
              <a:rPr lang="ko-KR" altLang="en-US" sz="2000" b="1" dirty="0" smtClean="0">
                <a:solidFill>
                  <a:schemeClr val="tx1"/>
                </a:solidFill>
              </a:rPr>
              <a:t>첨부파일 받아서 이미지 등록</a:t>
            </a:r>
            <a:endParaRPr lang="en-US" altLang="ko-KR" sz="2000" b="1" dirty="0" smtClean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 smtClean="0">
                <a:solidFill>
                  <a:schemeClr val="tx1"/>
                </a:solidFill>
              </a:rPr>
              <a:t>상품 옵션 등록 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(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사이즈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)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marL="720000" lvl="1" indent="-457200">
              <a:lnSpc>
                <a:spcPct val="150000"/>
              </a:lnSpc>
              <a:buFont typeface="맑은 고딕" panose="020B0503020000020004" pitchFamily="50" charset="-127"/>
              <a:buChar char="–"/>
            </a:pPr>
            <a:r>
              <a:rPr lang="en-US" altLang="ko-KR" sz="2000" b="1" dirty="0" smtClean="0">
                <a:solidFill>
                  <a:schemeClr val="tx1"/>
                </a:solidFill>
              </a:rPr>
              <a:t>Select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한 </a:t>
            </a:r>
            <a:r>
              <a:rPr lang="ko-KR" altLang="en-US" sz="2000" b="1" dirty="0" err="1" smtClean="0">
                <a:solidFill>
                  <a:schemeClr val="tx1"/>
                </a:solidFill>
              </a:rPr>
              <a:t>상품코드의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 사이즈 등록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>
                <a:solidFill>
                  <a:schemeClr val="tx1"/>
                </a:solidFill>
              </a:rPr>
              <a:t>상품 옵션 등록 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(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색상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)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marL="720000" lvl="1" indent="-457200">
              <a:lnSpc>
                <a:spcPct val="150000"/>
              </a:lnSpc>
              <a:buFont typeface="맑은 고딕" panose="020B0503020000020004" pitchFamily="50" charset="-127"/>
              <a:buChar char="–"/>
            </a:pPr>
            <a:r>
              <a:rPr lang="en-US" altLang="ko-KR" sz="2000" b="1" dirty="0" smtClean="0">
                <a:solidFill>
                  <a:schemeClr val="tx1"/>
                </a:solidFill>
              </a:rPr>
              <a:t>Select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한 </a:t>
            </a:r>
            <a:r>
              <a:rPr lang="ko-KR" altLang="en-US" sz="2000" b="1" dirty="0" err="1" smtClean="0">
                <a:solidFill>
                  <a:schemeClr val="tx1"/>
                </a:solidFill>
              </a:rPr>
              <a:t>상품코드의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 색상 등록</a:t>
            </a:r>
            <a:endParaRPr lang="en-US" altLang="ko-KR" sz="2000" b="1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524000" y="8969614"/>
            <a:ext cx="9144000" cy="101038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29" name="TextBox 28"/>
          <p:cNvSpPr txBox="1"/>
          <p:nvPr/>
        </p:nvSpPr>
        <p:spPr>
          <a:xfrm>
            <a:off x="13290399" y="1309657"/>
            <a:ext cx="29104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smtClean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관리자 </a:t>
            </a:r>
            <a:r>
              <a:rPr lang="en-US" altLang="ko-KR" sz="2400" b="1" dirty="0" smtClean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2400" b="1" dirty="0" smtClean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상품 등록</a:t>
            </a:r>
            <a:endParaRPr lang="ko-KR" altLang="en-US" sz="2400" b="1" dirty="0">
              <a:solidFill>
                <a:srgbClr val="756B5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524000" y="7466072"/>
            <a:ext cx="9144000" cy="103022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20" name="직사각형 19"/>
          <p:cNvSpPr/>
          <p:nvPr/>
        </p:nvSpPr>
        <p:spPr>
          <a:xfrm>
            <a:off x="1600200" y="5755756"/>
            <a:ext cx="9067800" cy="129274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26" name="직사각형 25"/>
          <p:cNvSpPr/>
          <p:nvPr/>
        </p:nvSpPr>
        <p:spPr>
          <a:xfrm>
            <a:off x="1268260" y="650774"/>
            <a:ext cx="9687884" cy="449272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012126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84637"/>
            <a:ext cx="11565213" cy="536366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448301"/>
            <a:ext cx="10955905" cy="480059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2359344" y="278581"/>
            <a:ext cx="47725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13. </a:t>
            </a:r>
            <a:r>
              <a:rPr lang="ko-KR" altLang="en-US" sz="2800" b="1" dirty="0" smtClean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핵심 코드 및 시연 화면</a:t>
            </a:r>
            <a:endParaRPr lang="ko-KR" altLang="en-US" sz="2800" b="1" dirty="0">
              <a:solidFill>
                <a:srgbClr val="756B5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8489" y="9353816"/>
            <a:ext cx="1824025" cy="818884"/>
          </a:xfrm>
          <a:prstGeom prst="rect">
            <a:avLst/>
          </a:prstGeom>
        </p:spPr>
      </p:pic>
      <p:sp>
        <p:nvSpPr>
          <p:cNvPr id="14" name="Object 44"/>
          <p:cNvSpPr txBox="1"/>
          <p:nvPr/>
        </p:nvSpPr>
        <p:spPr>
          <a:xfrm>
            <a:off x="711111" y="9669283"/>
            <a:ext cx="3633333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300" dirty="0" smtClean="0">
                <a:solidFill>
                  <a:srgbClr val="BE8D6E"/>
                </a:solidFill>
                <a:latin typeface="DynaPuff Regular" pitchFamily="2" charset="0"/>
                <a:ea typeface="DynaPuff Regular" pitchFamily="2" charset="0"/>
                <a:cs typeface="S-Core Dream 3 Light" pitchFamily="34" charset="0"/>
              </a:rPr>
              <a:t>About BOWOW</a:t>
            </a:r>
            <a:endParaRPr lang="en-US" dirty="0">
              <a:solidFill>
                <a:srgbClr val="BE8D6E"/>
              </a:solidFill>
              <a:latin typeface="DynaPuff Regular" pitchFamily="2" charset="0"/>
              <a:ea typeface="DynaPuff Regular" pitchFamily="2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-53035" y="1530767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3197375" y="217557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11100569" y="1498495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542637" y="5227050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④</a:t>
            </a:r>
          </a:p>
        </p:txBody>
      </p:sp>
      <p:sp>
        <p:nvSpPr>
          <p:cNvPr id="23" name="모서리가 둥근 직사각형 22"/>
          <p:cNvSpPr/>
          <p:nvPr/>
        </p:nvSpPr>
        <p:spPr>
          <a:xfrm>
            <a:off x="11887200" y="1043400"/>
            <a:ext cx="5716800" cy="8367300"/>
          </a:xfrm>
          <a:prstGeom prst="roundRect">
            <a:avLst>
              <a:gd name="adj" fmla="val 10188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 smtClean="0">
                <a:solidFill>
                  <a:schemeClr val="tx1"/>
                </a:solidFill>
              </a:rPr>
              <a:t>상품 검색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marL="720000" lvl="1" indent="-457200">
              <a:lnSpc>
                <a:spcPct val="150000"/>
              </a:lnSpc>
              <a:buFont typeface="맑은 고딕" panose="020B0503020000020004" pitchFamily="50" charset="-127"/>
              <a:buChar char="–"/>
            </a:pPr>
            <a:r>
              <a:rPr lang="ko-KR" altLang="en-US" sz="2000" b="1" dirty="0" smtClean="0">
                <a:solidFill>
                  <a:schemeClr val="tx1"/>
                </a:solidFill>
              </a:rPr>
              <a:t>상품을 빠르게 검색해서 원하는 상품만 수정하거나 판매 정지 가능</a:t>
            </a:r>
            <a:endParaRPr lang="en-US" altLang="ko-KR" sz="2000" b="1" dirty="0" smtClean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 smtClean="0">
                <a:solidFill>
                  <a:schemeClr val="tx1"/>
                </a:solidFill>
              </a:rPr>
              <a:t>상품 </a:t>
            </a:r>
            <a:r>
              <a:rPr lang="ko-KR" altLang="en-US" sz="2000" b="1" dirty="0" err="1" smtClean="0">
                <a:solidFill>
                  <a:schemeClr val="tx1"/>
                </a:solidFill>
              </a:rPr>
              <a:t>클릭시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 해당 상품 수정 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form</a:t>
            </a:r>
            <a:r>
              <a:rPr lang="ko-KR" altLang="en-US" sz="2000" b="1" dirty="0" err="1" smtClean="0">
                <a:solidFill>
                  <a:schemeClr val="tx1"/>
                </a:solidFill>
              </a:rPr>
              <a:t>으로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 이동 </a:t>
            </a:r>
            <a:endParaRPr lang="en-US" altLang="ko-KR" sz="2000" b="1" dirty="0" smtClean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 smtClean="0">
                <a:solidFill>
                  <a:schemeClr val="tx1"/>
                </a:solidFill>
              </a:rPr>
              <a:t>전환 버튼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marL="720000" lvl="1" indent="-457200">
              <a:lnSpc>
                <a:spcPct val="150000"/>
              </a:lnSpc>
              <a:buFont typeface="맑은 고딕" panose="020B0503020000020004" pitchFamily="50" charset="-127"/>
              <a:buChar char="–"/>
            </a:pPr>
            <a:r>
              <a:rPr lang="ko-KR" altLang="en-US" sz="2000" b="1" dirty="0" smtClean="0">
                <a:solidFill>
                  <a:schemeClr val="tx1"/>
                </a:solidFill>
              </a:rPr>
              <a:t>상품을 판매 중지하거나 다시 재판매 </a:t>
            </a:r>
            <a:r>
              <a:rPr lang="ko-KR" altLang="en-US" sz="2000" b="1" dirty="0" err="1" smtClean="0">
                <a:solidFill>
                  <a:schemeClr val="tx1"/>
                </a:solidFill>
              </a:rPr>
              <a:t>할수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 있다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.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 smtClean="0">
                <a:solidFill>
                  <a:schemeClr val="tx1"/>
                </a:solidFill>
              </a:rPr>
              <a:t>상품 수정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 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marL="720000" lvl="1" indent="-457200">
              <a:lnSpc>
                <a:spcPct val="150000"/>
              </a:lnSpc>
              <a:buFont typeface="맑은 고딕" panose="020B0503020000020004" pitchFamily="50" charset="-127"/>
              <a:buChar char="–"/>
            </a:pPr>
            <a:r>
              <a:rPr lang="ko-KR" altLang="en-US" sz="2000" b="1" dirty="0" smtClean="0">
                <a:solidFill>
                  <a:schemeClr val="tx1"/>
                </a:solidFill>
              </a:rPr>
              <a:t>상품 정보 수정 가능</a:t>
            </a:r>
            <a:endParaRPr lang="en-US" altLang="ko-KR" sz="2000" b="1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533400" y="2095500"/>
            <a:ext cx="6324600" cy="33327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27" name="직사각형 26"/>
          <p:cNvSpPr/>
          <p:nvPr/>
        </p:nvSpPr>
        <p:spPr>
          <a:xfrm>
            <a:off x="353859" y="5939920"/>
            <a:ext cx="10921127" cy="434708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29" name="TextBox 28"/>
          <p:cNvSpPr txBox="1"/>
          <p:nvPr/>
        </p:nvSpPr>
        <p:spPr>
          <a:xfrm>
            <a:off x="13290399" y="1309657"/>
            <a:ext cx="29104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smtClean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관리자 </a:t>
            </a:r>
            <a:r>
              <a:rPr lang="en-US" altLang="ko-KR" sz="2400" b="1" dirty="0" smtClean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2400" b="1" dirty="0" smtClean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상품 관리</a:t>
            </a:r>
            <a:endParaRPr lang="ko-KR" altLang="en-US" sz="2400" b="1" dirty="0">
              <a:solidFill>
                <a:srgbClr val="756B5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9752033" y="2098247"/>
            <a:ext cx="1522954" cy="30205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20" name="직사각형 19"/>
          <p:cNvSpPr/>
          <p:nvPr/>
        </p:nvSpPr>
        <p:spPr>
          <a:xfrm>
            <a:off x="3886200" y="650774"/>
            <a:ext cx="3657600" cy="65888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cxnSp>
        <p:nvCxnSpPr>
          <p:cNvPr id="5" name="구부러진 연결선 4"/>
          <p:cNvCxnSpPr>
            <a:endCxn id="27" idx="1"/>
          </p:cNvCxnSpPr>
          <p:nvPr/>
        </p:nvCxnSpPr>
        <p:spPr>
          <a:xfrm rot="5400000">
            <a:off x="-2493773" y="5086286"/>
            <a:ext cx="5874807" cy="179541"/>
          </a:xfrm>
          <a:prstGeom prst="curvedConnector4">
            <a:avLst>
              <a:gd name="adj1" fmla="val 31501"/>
              <a:gd name="adj2" fmla="val 227325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9829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99" y="4681895"/>
            <a:ext cx="5745118" cy="474812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68447"/>
            <a:ext cx="11755711" cy="428925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6121" y="4590135"/>
            <a:ext cx="5844879" cy="489676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2359344" y="278581"/>
            <a:ext cx="47725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13. </a:t>
            </a:r>
            <a:r>
              <a:rPr lang="ko-KR" altLang="en-US" sz="2800" b="1" dirty="0" smtClean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핵심 코드 및 시연 화면</a:t>
            </a:r>
            <a:endParaRPr lang="ko-KR" altLang="en-US" sz="2800" b="1" dirty="0">
              <a:solidFill>
                <a:srgbClr val="756B5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8489" y="9353816"/>
            <a:ext cx="1824025" cy="818884"/>
          </a:xfrm>
          <a:prstGeom prst="rect">
            <a:avLst/>
          </a:prstGeom>
        </p:spPr>
      </p:pic>
      <p:sp>
        <p:nvSpPr>
          <p:cNvPr id="14" name="Object 44"/>
          <p:cNvSpPr txBox="1"/>
          <p:nvPr/>
        </p:nvSpPr>
        <p:spPr>
          <a:xfrm>
            <a:off x="711111" y="9669283"/>
            <a:ext cx="3633333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300" dirty="0" smtClean="0">
                <a:solidFill>
                  <a:srgbClr val="BE8D6E"/>
                </a:solidFill>
                <a:latin typeface="DynaPuff Regular" pitchFamily="2" charset="0"/>
                <a:ea typeface="DynaPuff Regular" pitchFamily="2" charset="0"/>
                <a:cs typeface="S-Core Dream 3 Light" pitchFamily="34" charset="0"/>
              </a:rPr>
              <a:t>About BOWOW</a:t>
            </a:r>
            <a:endParaRPr lang="en-US" dirty="0">
              <a:solidFill>
                <a:srgbClr val="BE8D6E"/>
              </a:solidFill>
              <a:latin typeface="DynaPuff Regular" pitchFamily="2" charset="0"/>
              <a:ea typeface="DynaPuff Regular" pitchFamily="2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9013031" y="4685386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-1" y="1715613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10133287" y="560598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3006007" y="3663389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④</a:t>
            </a:r>
          </a:p>
        </p:txBody>
      </p:sp>
      <p:sp>
        <p:nvSpPr>
          <p:cNvPr id="23" name="모서리가 둥근 직사각형 22"/>
          <p:cNvSpPr/>
          <p:nvPr/>
        </p:nvSpPr>
        <p:spPr>
          <a:xfrm>
            <a:off x="11887200" y="1043400"/>
            <a:ext cx="5716800" cy="8367300"/>
          </a:xfrm>
          <a:prstGeom prst="roundRect">
            <a:avLst>
              <a:gd name="adj" fmla="val 10188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 smtClean="0">
                <a:solidFill>
                  <a:schemeClr val="tx1"/>
                </a:solidFill>
              </a:rPr>
              <a:t>공지사항 클릭 시 공지사항 수정으로 이동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 smtClean="0">
                <a:solidFill>
                  <a:schemeClr val="tx1"/>
                </a:solidFill>
              </a:rPr>
              <a:t>공지사항 수정 영역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 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 smtClean="0">
                <a:solidFill>
                  <a:schemeClr val="tx1"/>
                </a:solidFill>
              </a:rPr>
              <a:t>공지사항 삭제 버튼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 smtClean="0">
                <a:solidFill>
                  <a:schemeClr val="tx1"/>
                </a:solidFill>
              </a:rPr>
              <a:t>공지사항 검색 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(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전체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,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제목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,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내용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,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사용자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)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 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 smtClean="0">
                <a:solidFill>
                  <a:schemeClr val="tx1"/>
                </a:solidFill>
              </a:rPr>
              <a:t>공지사항 등록</a:t>
            </a:r>
            <a:endParaRPr lang="en-US" altLang="ko-KR" sz="2000" b="1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97247" y="5512197"/>
            <a:ext cx="5786370" cy="391781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27" name="직사각형 26"/>
          <p:cNvSpPr/>
          <p:nvPr/>
        </p:nvSpPr>
        <p:spPr>
          <a:xfrm>
            <a:off x="6007372" y="5393272"/>
            <a:ext cx="5748337" cy="422606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29" name="TextBox 28"/>
          <p:cNvSpPr txBox="1"/>
          <p:nvPr/>
        </p:nvSpPr>
        <p:spPr>
          <a:xfrm>
            <a:off x="13290399" y="1309657"/>
            <a:ext cx="29104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smtClean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관리자 </a:t>
            </a:r>
            <a:r>
              <a:rPr lang="en-US" altLang="ko-KR" sz="2400" b="1" dirty="0" smtClean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2400" b="1" dirty="0" smtClean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공지사항</a:t>
            </a:r>
            <a:endParaRPr lang="ko-KR" altLang="en-US" sz="2400" b="1" dirty="0">
              <a:solidFill>
                <a:srgbClr val="756B5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3810000" y="3925696"/>
            <a:ext cx="4038600" cy="53200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20" name="직사각형 19"/>
          <p:cNvSpPr/>
          <p:nvPr/>
        </p:nvSpPr>
        <p:spPr>
          <a:xfrm>
            <a:off x="10668000" y="1186546"/>
            <a:ext cx="837154" cy="229802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688008" y="4811643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⑤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305844" y="2423499"/>
            <a:ext cx="7847556" cy="53200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cxnSp>
        <p:nvCxnSpPr>
          <p:cNvPr id="8" name="구부러진 연결선 7"/>
          <p:cNvCxnSpPr>
            <a:stCxn id="22" idx="3"/>
            <a:endCxn id="27" idx="0"/>
          </p:cNvCxnSpPr>
          <p:nvPr/>
        </p:nvCxnSpPr>
        <p:spPr>
          <a:xfrm>
            <a:off x="8153400" y="2689501"/>
            <a:ext cx="728141" cy="2703771"/>
          </a:xfrm>
          <a:prstGeom prst="curvedConnector2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7197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697" y="278580"/>
            <a:ext cx="11486990" cy="897971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2359344" y="278581"/>
            <a:ext cx="47725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13. </a:t>
            </a:r>
            <a:r>
              <a:rPr lang="ko-KR" altLang="en-US" sz="2800" b="1" dirty="0" smtClean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핵심 코드 및 시연 화면</a:t>
            </a:r>
            <a:endParaRPr lang="ko-KR" altLang="en-US" sz="2800" b="1" dirty="0">
              <a:solidFill>
                <a:srgbClr val="756B5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8489" y="9353816"/>
            <a:ext cx="1824025" cy="818884"/>
          </a:xfrm>
          <a:prstGeom prst="rect">
            <a:avLst/>
          </a:prstGeom>
        </p:spPr>
      </p:pic>
      <p:sp>
        <p:nvSpPr>
          <p:cNvPr id="14" name="Object 44"/>
          <p:cNvSpPr txBox="1"/>
          <p:nvPr/>
        </p:nvSpPr>
        <p:spPr>
          <a:xfrm>
            <a:off x="711111" y="9669283"/>
            <a:ext cx="3633333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300" dirty="0" smtClean="0">
                <a:solidFill>
                  <a:srgbClr val="BE8D6E"/>
                </a:solidFill>
                <a:latin typeface="DynaPuff Regular" pitchFamily="2" charset="0"/>
                <a:ea typeface="DynaPuff Regular" pitchFamily="2" charset="0"/>
                <a:cs typeface="S-Core Dream 3 Light" pitchFamily="34" charset="0"/>
              </a:rPr>
              <a:t>About BOWOW</a:t>
            </a:r>
            <a:endParaRPr lang="en-US" dirty="0">
              <a:solidFill>
                <a:srgbClr val="BE8D6E"/>
              </a:solidFill>
              <a:latin typeface="DynaPuff Regular" pitchFamily="2" charset="0"/>
              <a:ea typeface="DynaPuff Regular" pitchFamily="2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634484" y="5227050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3142077" y="2689501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23" name="모서리가 둥근 직사각형 22"/>
          <p:cNvSpPr/>
          <p:nvPr/>
        </p:nvSpPr>
        <p:spPr>
          <a:xfrm>
            <a:off x="11887200" y="1043400"/>
            <a:ext cx="5716800" cy="8367300"/>
          </a:xfrm>
          <a:prstGeom prst="roundRect">
            <a:avLst>
              <a:gd name="adj" fmla="val 10188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 smtClean="0">
                <a:solidFill>
                  <a:schemeClr val="tx1"/>
                </a:solidFill>
              </a:rPr>
              <a:t>예외 상황 발생시 예외 페이지로 전환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marL="720000" lvl="1" indent="-457200">
              <a:lnSpc>
                <a:spcPct val="150000"/>
              </a:lnSpc>
              <a:buFont typeface="맑은 고딕" panose="020B0503020000020004" pitchFamily="50" charset="-127"/>
              <a:buChar char="–"/>
            </a:pPr>
            <a:r>
              <a:rPr lang="en-US" altLang="ko-KR" sz="2000" b="1" dirty="0" smtClean="0">
                <a:solidFill>
                  <a:schemeClr val="tx1"/>
                </a:solidFill>
              </a:rPr>
              <a:t>400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에러</a:t>
            </a:r>
            <a:endParaRPr lang="en-US" altLang="ko-KR" sz="2000" b="1" dirty="0" smtClean="0">
              <a:solidFill>
                <a:schemeClr val="tx1"/>
              </a:solidFill>
            </a:endParaRPr>
          </a:p>
          <a:p>
            <a:pPr marL="720000" lvl="1" indent="-457200">
              <a:lnSpc>
                <a:spcPct val="150000"/>
              </a:lnSpc>
              <a:buFont typeface="맑은 고딕" panose="020B0503020000020004" pitchFamily="50" charset="-127"/>
              <a:buChar char="–"/>
            </a:pPr>
            <a:r>
              <a:rPr lang="en-US" altLang="ko-KR" sz="2000" b="1" dirty="0" smtClean="0">
                <a:solidFill>
                  <a:schemeClr val="tx1"/>
                </a:solidFill>
              </a:rPr>
              <a:t>404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에러</a:t>
            </a:r>
            <a:endParaRPr lang="en-US" altLang="ko-KR" sz="2000" b="1" dirty="0" smtClean="0">
              <a:solidFill>
                <a:schemeClr val="tx1"/>
              </a:solidFill>
            </a:endParaRPr>
          </a:p>
          <a:p>
            <a:pPr marL="720000" lvl="1" indent="-457200">
              <a:lnSpc>
                <a:spcPct val="150000"/>
              </a:lnSpc>
              <a:buFont typeface="맑은 고딕" panose="020B0503020000020004" pitchFamily="50" charset="-127"/>
              <a:buChar char="–"/>
            </a:pPr>
            <a:r>
              <a:rPr lang="en-US" altLang="ko-KR" sz="2000" b="1" dirty="0" smtClean="0">
                <a:solidFill>
                  <a:schemeClr val="tx1"/>
                </a:solidFill>
              </a:rPr>
              <a:t>500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에러</a:t>
            </a:r>
            <a:endParaRPr lang="en-US" altLang="ko-KR" sz="2000" b="1" dirty="0" smtClean="0">
              <a:solidFill>
                <a:schemeClr val="tx1"/>
              </a:solidFill>
            </a:endParaRPr>
          </a:p>
          <a:p>
            <a:pPr marL="720000" lvl="1" indent="-457200">
              <a:lnSpc>
                <a:spcPct val="150000"/>
              </a:lnSpc>
              <a:buFont typeface="맑은 고딕" panose="020B0503020000020004" pitchFamily="50" charset="-127"/>
              <a:buChar char="–"/>
            </a:pPr>
            <a:r>
              <a:rPr lang="ko-KR" altLang="en-US" sz="2000" b="1" dirty="0" smtClean="0">
                <a:solidFill>
                  <a:schemeClr val="tx1"/>
                </a:solidFill>
              </a:rPr>
              <a:t>에러 종류에 따라 문구가 다르다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 err="1" smtClean="0">
                <a:solidFill>
                  <a:schemeClr val="tx1"/>
                </a:solidFill>
              </a:rPr>
              <a:t>뒤로가기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,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메인페이지로 가는 버튼 구현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 </a:t>
            </a:r>
            <a:endParaRPr lang="en-US" altLang="ko-KR" sz="2000" b="1" dirty="0" smtClean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4426750" y="5166841"/>
            <a:ext cx="2583650" cy="73865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27" name="직사각형 26"/>
          <p:cNvSpPr/>
          <p:nvPr/>
        </p:nvSpPr>
        <p:spPr>
          <a:xfrm>
            <a:off x="4038600" y="2689501"/>
            <a:ext cx="3429000" cy="184439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29" name="TextBox 28"/>
          <p:cNvSpPr txBox="1"/>
          <p:nvPr/>
        </p:nvSpPr>
        <p:spPr>
          <a:xfrm>
            <a:off x="13290399" y="1309657"/>
            <a:ext cx="29104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smtClean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예외 처리 페이지</a:t>
            </a:r>
            <a:endParaRPr lang="ko-KR" altLang="en-US" sz="2400" b="1" dirty="0">
              <a:solidFill>
                <a:srgbClr val="756B5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73875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2359344" y="278581"/>
            <a:ext cx="47725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13. </a:t>
            </a:r>
            <a:r>
              <a:rPr lang="ko-KR" altLang="en-US" sz="2800" b="1" dirty="0" smtClean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핵심 코드 및 시연 화면</a:t>
            </a:r>
            <a:endParaRPr lang="ko-KR" altLang="en-US" sz="2800" b="1" dirty="0">
              <a:solidFill>
                <a:srgbClr val="756B5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8489" y="9353816"/>
            <a:ext cx="1824025" cy="818884"/>
          </a:xfrm>
          <a:prstGeom prst="rect">
            <a:avLst/>
          </a:prstGeom>
        </p:spPr>
      </p:pic>
      <p:sp>
        <p:nvSpPr>
          <p:cNvPr id="14" name="Object 44"/>
          <p:cNvSpPr txBox="1"/>
          <p:nvPr/>
        </p:nvSpPr>
        <p:spPr>
          <a:xfrm>
            <a:off x="711111" y="9669283"/>
            <a:ext cx="3633333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300" dirty="0" smtClean="0">
                <a:solidFill>
                  <a:srgbClr val="BE8D6E"/>
                </a:solidFill>
                <a:latin typeface="DynaPuff Regular" pitchFamily="2" charset="0"/>
                <a:ea typeface="DynaPuff Regular" pitchFamily="2" charset="0"/>
                <a:cs typeface="S-Core Dream 3 Light" pitchFamily="34" charset="0"/>
              </a:rPr>
              <a:t>About BOWOW</a:t>
            </a:r>
            <a:endParaRPr lang="en-US" dirty="0">
              <a:solidFill>
                <a:srgbClr val="BE8D6E"/>
              </a:solidFill>
              <a:latin typeface="DynaPuff Regular" pitchFamily="2" charset="0"/>
              <a:ea typeface="DynaPuff Regular" pitchFamily="2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-946164" y="1981615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-946165" y="1186546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-946166" y="2776684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-1013292" y="3571753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④</a:t>
            </a:r>
          </a:p>
        </p:txBody>
      </p:sp>
      <p:sp>
        <p:nvSpPr>
          <p:cNvPr id="23" name="모서리가 둥근 직사각형 22"/>
          <p:cNvSpPr/>
          <p:nvPr/>
        </p:nvSpPr>
        <p:spPr>
          <a:xfrm>
            <a:off x="11887200" y="1043400"/>
            <a:ext cx="5716800" cy="8367300"/>
          </a:xfrm>
          <a:prstGeom prst="roundRect">
            <a:avLst>
              <a:gd name="adj" fmla="val 10188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>
                <a:solidFill>
                  <a:schemeClr val="tx1"/>
                </a:solidFill>
              </a:rPr>
              <a:t>쿠폰 증정 이벤트 바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marL="720000" lvl="1" indent="-457200">
              <a:lnSpc>
                <a:spcPct val="150000"/>
              </a:lnSpc>
              <a:buFont typeface="맑은 고딕" panose="020B0503020000020004" pitchFamily="50" charset="-127"/>
              <a:buChar char="–"/>
            </a:pPr>
            <a:r>
              <a:rPr lang="en-US" altLang="ko-KR" sz="2000" b="1" dirty="0">
                <a:solidFill>
                  <a:schemeClr val="tx1"/>
                </a:solidFill>
              </a:rPr>
              <a:t>X </a:t>
            </a:r>
            <a:r>
              <a:rPr lang="ko-KR" altLang="en-US" sz="2000" b="1" dirty="0">
                <a:solidFill>
                  <a:schemeClr val="tx1"/>
                </a:solidFill>
              </a:rPr>
              <a:t>버튼 클릭 시 다시 나타나지 않는다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>
                <a:solidFill>
                  <a:schemeClr val="tx1"/>
                </a:solidFill>
              </a:rPr>
              <a:t>헤더 영역 </a:t>
            </a:r>
            <a:endParaRPr lang="en-US" altLang="ko-KR" sz="2000" b="1" dirty="0" smtClean="0">
              <a:solidFill>
                <a:schemeClr val="tx1"/>
              </a:solidFill>
            </a:endParaRPr>
          </a:p>
          <a:p>
            <a:pPr marL="720000" lvl="1" indent="-457200">
              <a:lnSpc>
                <a:spcPct val="150000"/>
              </a:lnSpc>
              <a:buFont typeface="맑은 고딕" panose="020B0503020000020004" pitchFamily="50" charset="-127"/>
              <a:buChar char="–"/>
            </a:pPr>
            <a:r>
              <a:rPr lang="ko-KR" altLang="en-US" sz="2000" b="1" dirty="0">
                <a:solidFill>
                  <a:schemeClr val="tx1"/>
                </a:solidFill>
              </a:rPr>
              <a:t>비회원</a:t>
            </a:r>
            <a:r>
              <a:rPr lang="en-US" altLang="ko-KR" sz="2000" b="1" dirty="0">
                <a:solidFill>
                  <a:schemeClr val="tx1"/>
                </a:solidFill>
              </a:rPr>
              <a:t>, </a:t>
            </a:r>
            <a:r>
              <a:rPr lang="ko-KR" altLang="en-US" sz="2000" b="1" dirty="0">
                <a:solidFill>
                  <a:schemeClr val="tx1"/>
                </a:solidFill>
              </a:rPr>
              <a:t>회원</a:t>
            </a:r>
            <a:r>
              <a:rPr lang="en-US" altLang="ko-KR" sz="2000" b="1" dirty="0">
                <a:solidFill>
                  <a:schemeClr val="tx1"/>
                </a:solidFill>
              </a:rPr>
              <a:t>, </a:t>
            </a:r>
            <a:r>
              <a:rPr lang="ko-KR" altLang="en-US" sz="2000" b="1" dirty="0">
                <a:solidFill>
                  <a:schemeClr val="tx1"/>
                </a:solidFill>
              </a:rPr>
              <a:t>관리자 모두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이용가능</a:t>
            </a:r>
            <a:endParaRPr lang="en-US" altLang="ko-KR" sz="2000" b="1" dirty="0" smtClean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 smtClean="0">
                <a:solidFill>
                  <a:schemeClr val="tx1"/>
                </a:solidFill>
              </a:rPr>
              <a:t>상품명 </a:t>
            </a:r>
            <a:r>
              <a:rPr lang="ko-KR" altLang="en-US" sz="2000" b="1" dirty="0">
                <a:solidFill>
                  <a:schemeClr val="tx1"/>
                </a:solidFill>
              </a:rPr>
              <a:t>검색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marL="720000" lvl="1" indent="-457200">
              <a:lnSpc>
                <a:spcPct val="150000"/>
              </a:lnSpc>
              <a:buFont typeface="맑은 고딕" panose="020B0503020000020004" pitchFamily="50" charset="-127"/>
              <a:buChar char="–"/>
            </a:pPr>
            <a:r>
              <a:rPr lang="ko-KR" altLang="en-US" sz="2000" b="1" dirty="0">
                <a:solidFill>
                  <a:schemeClr val="tx1"/>
                </a:solidFill>
              </a:rPr>
              <a:t>비회원</a:t>
            </a:r>
            <a:r>
              <a:rPr lang="en-US" altLang="ko-KR" sz="2000" b="1" dirty="0">
                <a:solidFill>
                  <a:schemeClr val="tx1"/>
                </a:solidFill>
              </a:rPr>
              <a:t>, </a:t>
            </a:r>
            <a:r>
              <a:rPr lang="ko-KR" altLang="en-US" sz="2000" b="1" dirty="0">
                <a:solidFill>
                  <a:schemeClr val="tx1"/>
                </a:solidFill>
              </a:rPr>
              <a:t>회원</a:t>
            </a:r>
            <a:r>
              <a:rPr lang="en-US" altLang="ko-KR" sz="2000" b="1" dirty="0">
                <a:solidFill>
                  <a:schemeClr val="tx1"/>
                </a:solidFill>
              </a:rPr>
              <a:t>, </a:t>
            </a:r>
            <a:r>
              <a:rPr lang="ko-KR" altLang="en-US" sz="2000" b="1" dirty="0">
                <a:solidFill>
                  <a:schemeClr val="tx1"/>
                </a:solidFill>
              </a:rPr>
              <a:t>관리자 모두 이용가능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>
                <a:solidFill>
                  <a:schemeClr val="tx1"/>
                </a:solidFill>
              </a:rPr>
              <a:t>베스트 상품 슬라이드</a:t>
            </a:r>
            <a:r>
              <a:rPr lang="en-US" altLang="ko-KR" sz="2000" b="1" dirty="0">
                <a:solidFill>
                  <a:schemeClr val="tx1"/>
                </a:solidFill>
              </a:rPr>
              <a:t> </a:t>
            </a:r>
          </a:p>
          <a:p>
            <a:pPr marL="720000" lvl="1" indent="-457200">
              <a:lnSpc>
                <a:spcPct val="150000"/>
              </a:lnSpc>
              <a:buFont typeface="맑은 고딕" panose="020B0503020000020004" pitchFamily="50" charset="-127"/>
              <a:buChar char="–"/>
            </a:pPr>
            <a:r>
              <a:rPr lang="ko-KR" altLang="en-US" sz="2000" b="1" dirty="0">
                <a:solidFill>
                  <a:schemeClr val="tx1"/>
                </a:solidFill>
              </a:rPr>
              <a:t>상품 조회수 기준 베스트 상품 선별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marL="720000" lvl="1" indent="-457200">
              <a:lnSpc>
                <a:spcPct val="150000"/>
              </a:lnSpc>
              <a:buFont typeface="맑은 고딕" panose="020B0503020000020004" pitchFamily="50" charset="-127"/>
              <a:buChar char="–"/>
            </a:pPr>
            <a:r>
              <a:rPr lang="ko-KR" altLang="en-US" sz="2000" b="1" dirty="0">
                <a:solidFill>
                  <a:schemeClr val="tx1"/>
                </a:solidFill>
              </a:rPr>
              <a:t>클릭 시 해당 상품 상세보기 페이지로 이동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>
                <a:solidFill>
                  <a:schemeClr val="tx1"/>
                </a:solidFill>
              </a:rPr>
              <a:t>신상품 추천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marL="720000" lvl="1" indent="-457200">
              <a:lnSpc>
                <a:spcPct val="150000"/>
              </a:lnSpc>
              <a:buFont typeface="맑은 고딕" panose="020B0503020000020004" pitchFamily="50" charset="-127"/>
              <a:buChar char="–"/>
            </a:pPr>
            <a:r>
              <a:rPr lang="ko-KR" altLang="en-US" sz="2000" b="1" dirty="0">
                <a:solidFill>
                  <a:schemeClr val="tx1"/>
                </a:solidFill>
              </a:rPr>
              <a:t>클릭 시 상품 상세보기 페이지로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 err="1">
                <a:solidFill>
                  <a:schemeClr val="tx1"/>
                </a:solidFill>
              </a:rPr>
              <a:t>푸터</a:t>
            </a:r>
            <a:r>
              <a:rPr lang="ko-KR" altLang="en-US" sz="2000" b="1" dirty="0">
                <a:solidFill>
                  <a:schemeClr val="tx1"/>
                </a:solidFill>
              </a:rPr>
              <a:t> 영역 </a:t>
            </a:r>
            <a:r>
              <a:rPr lang="en-US" altLang="ko-KR" sz="2000" b="1" dirty="0">
                <a:solidFill>
                  <a:schemeClr val="tx1"/>
                </a:solidFill>
              </a:rPr>
              <a:t>: </a:t>
            </a:r>
            <a:r>
              <a:rPr lang="ko-KR" altLang="en-US" sz="2000" b="1" dirty="0">
                <a:solidFill>
                  <a:schemeClr val="tx1"/>
                </a:solidFill>
              </a:rPr>
              <a:t>회사 정보 출력</a:t>
            </a:r>
            <a:endParaRPr lang="en-US" altLang="ko-KR" sz="2000" b="1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7035585" y="-537071"/>
            <a:ext cx="1508442" cy="53707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27" name="직사각형 26"/>
          <p:cNvSpPr/>
          <p:nvPr/>
        </p:nvSpPr>
        <p:spPr>
          <a:xfrm>
            <a:off x="8991600" y="-342901"/>
            <a:ext cx="1522954" cy="30205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29" name="TextBox 28"/>
          <p:cNvSpPr txBox="1"/>
          <p:nvPr/>
        </p:nvSpPr>
        <p:spPr>
          <a:xfrm>
            <a:off x="13290399" y="1309657"/>
            <a:ext cx="29104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smtClean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상품 검색</a:t>
            </a:r>
            <a:endParaRPr lang="ko-KR" altLang="en-US" sz="2400" b="1" dirty="0">
              <a:solidFill>
                <a:srgbClr val="756B5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065058" y="-466714"/>
            <a:ext cx="1522954" cy="30205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20" name="직사각형 19"/>
          <p:cNvSpPr/>
          <p:nvPr/>
        </p:nvSpPr>
        <p:spPr>
          <a:xfrm>
            <a:off x="3094531" y="-493928"/>
            <a:ext cx="1522954" cy="30205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-1077653" y="4251752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⑤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-1036401" y="4900256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⑥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-995149" y="5695325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⑦</a:t>
            </a:r>
          </a:p>
        </p:txBody>
      </p:sp>
    </p:spTree>
    <p:extLst>
      <p:ext uri="{BB962C8B-B14F-4D97-AF65-F5344CB8AC3E}">
        <p14:creationId xmlns:p14="http://schemas.microsoft.com/office/powerpoint/2010/main" val="2153297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74B11-60DB-405B-8211-256C6E064270}" type="slidenum">
              <a:rPr lang="ko-KR" altLang="en-US" smtClean="0"/>
              <a:pPr/>
              <a:t>38</a:t>
            </a:fld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771293" y="161011"/>
            <a:ext cx="669674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700" b="1" dirty="0">
                <a:solidFill>
                  <a:srgbClr val="756B5F"/>
                </a:solidFill>
              </a:rPr>
              <a:t>15. </a:t>
            </a:r>
            <a:r>
              <a:rPr lang="ko-KR" altLang="en-US" sz="2700" b="1" dirty="0">
                <a:solidFill>
                  <a:srgbClr val="756B5F"/>
                </a:solidFill>
              </a:rPr>
              <a:t>차후 개발 내용</a:t>
            </a:r>
          </a:p>
        </p:txBody>
      </p:sp>
    </p:spTree>
    <p:extLst>
      <p:ext uri="{BB962C8B-B14F-4D97-AF65-F5344CB8AC3E}">
        <p14:creationId xmlns:p14="http://schemas.microsoft.com/office/powerpoint/2010/main" val="2342023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74B11-60DB-405B-8211-256C6E064270}" type="slidenum">
              <a:rPr lang="ko-KR" altLang="en-US" smtClean="0"/>
              <a:pPr/>
              <a:t>39</a:t>
            </a:fld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771293" y="161011"/>
            <a:ext cx="669674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700" b="1">
                <a:solidFill>
                  <a:srgbClr val="756B5F"/>
                </a:solidFill>
              </a:rPr>
              <a:t>16. </a:t>
            </a:r>
            <a:r>
              <a:rPr lang="ko-KR" altLang="en-US" sz="2700" b="1" dirty="0">
                <a:solidFill>
                  <a:srgbClr val="756B5F"/>
                </a:solidFill>
              </a:rPr>
              <a:t>후기</a:t>
            </a:r>
          </a:p>
        </p:txBody>
      </p:sp>
      <p:sp>
        <p:nvSpPr>
          <p:cNvPr id="4" name="L 도형 3"/>
          <p:cNvSpPr/>
          <p:nvPr/>
        </p:nvSpPr>
        <p:spPr>
          <a:xfrm>
            <a:off x="2942372" y="1778804"/>
            <a:ext cx="12264674" cy="1184216"/>
          </a:xfrm>
          <a:prstGeom prst="corner">
            <a:avLst>
              <a:gd name="adj1" fmla="val 140870"/>
              <a:gd name="adj2" fmla="val 100000"/>
            </a:avLst>
          </a:prstGeom>
          <a:solidFill>
            <a:srgbClr val="987C4D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5" name="L 도형 4"/>
          <p:cNvSpPr/>
          <p:nvPr/>
        </p:nvSpPr>
        <p:spPr>
          <a:xfrm>
            <a:off x="2942372" y="4803140"/>
            <a:ext cx="12264674" cy="1184216"/>
          </a:xfrm>
          <a:prstGeom prst="corner">
            <a:avLst>
              <a:gd name="adj1" fmla="val 140870"/>
              <a:gd name="adj2" fmla="val 100000"/>
            </a:avLst>
          </a:prstGeom>
          <a:solidFill>
            <a:srgbClr val="987C4D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700" dirty="0">
              <a:solidFill>
                <a:schemeClr val="tx1"/>
              </a:solidFill>
            </a:endParaRPr>
          </a:p>
        </p:txBody>
      </p:sp>
      <p:sp>
        <p:nvSpPr>
          <p:cNvPr id="6" name="L 도형 5"/>
          <p:cNvSpPr/>
          <p:nvPr/>
        </p:nvSpPr>
        <p:spPr>
          <a:xfrm>
            <a:off x="2919514" y="6315308"/>
            <a:ext cx="12264674" cy="1184216"/>
          </a:xfrm>
          <a:prstGeom prst="corner">
            <a:avLst>
              <a:gd name="adj1" fmla="val 140870"/>
              <a:gd name="adj2" fmla="val 100000"/>
            </a:avLst>
          </a:prstGeom>
          <a:solidFill>
            <a:srgbClr val="987C4D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7" name="L 도형 6"/>
          <p:cNvSpPr/>
          <p:nvPr/>
        </p:nvSpPr>
        <p:spPr>
          <a:xfrm>
            <a:off x="2932118" y="3300668"/>
            <a:ext cx="12264674" cy="1184216"/>
          </a:xfrm>
          <a:prstGeom prst="corner">
            <a:avLst>
              <a:gd name="adj1" fmla="val 140870"/>
              <a:gd name="adj2" fmla="val 100000"/>
            </a:avLst>
          </a:prstGeom>
          <a:solidFill>
            <a:srgbClr val="987C4D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925770" y="4796930"/>
            <a:ext cx="1573713" cy="46166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err="1">
                <a:solidFill>
                  <a:schemeClr val="bg1"/>
                </a:solidFill>
              </a:rPr>
              <a:t>유아무개</a:t>
            </a:r>
            <a:endParaRPr lang="en-US" altLang="ko-KR" sz="2400" b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942370" y="1773151"/>
            <a:ext cx="1557114" cy="46166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err="1">
                <a:solidFill>
                  <a:schemeClr val="bg1"/>
                </a:solidFill>
              </a:rPr>
              <a:t>김아무개</a:t>
            </a:r>
            <a:endParaRPr lang="en-US" altLang="ko-KR" sz="2400" b="1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925770" y="3284762"/>
            <a:ext cx="1573715" cy="46166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err="1">
                <a:solidFill>
                  <a:schemeClr val="bg1"/>
                </a:solidFill>
              </a:rPr>
              <a:t>박아무개</a:t>
            </a:r>
            <a:endParaRPr lang="en-US" altLang="ko-KR" sz="2400" b="1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919512" y="6309098"/>
            <a:ext cx="1579971" cy="46166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err="1">
                <a:solidFill>
                  <a:schemeClr val="bg1"/>
                </a:solidFill>
              </a:rPr>
              <a:t>정아무개</a:t>
            </a:r>
            <a:endParaRPr lang="en-US" altLang="ko-KR" sz="2400" b="1" dirty="0">
              <a:solidFill>
                <a:schemeClr val="bg1"/>
              </a:solidFill>
            </a:endParaRPr>
          </a:p>
        </p:txBody>
      </p:sp>
      <p:sp>
        <p:nvSpPr>
          <p:cNvPr id="12" name="L 도형 11"/>
          <p:cNvSpPr/>
          <p:nvPr/>
        </p:nvSpPr>
        <p:spPr>
          <a:xfrm>
            <a:off x="2919514" y="7935488"/>
            <a:ext cx="12264674" cy="1184216"/>
          </a:xfrm>
          <a:prstGeom prst="corner">
            <a:avLst>
              <a:gd name="adj1" fmla="val 140870"/>
              <a:gd name="adj2" fmla="val 100000"/>
            </a:avLst>
          </a:prstGeom>
          <a:solidFill>
            <a:srgbClr val="987C4D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919512" y="7940708"/>
            <a:ext cx="1579971" cy="46166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err="1">
                <a:solidFill>
                  <a:schemeClr val="bg1"/>
                </a:solidFill>
              </a:rPr>
              <a:t>이아무개</a:t>
            </a:r>
            <a:endParaRPr lang="en-US" altLang="ko-KR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8230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bject 21"/>
          <p:cNvSpPr txBox="1"/>
          <p:nvPr/>
        </p:nvSpPr>
        <p:spPr>
          <a:xfrm>
            <a:off x="16772029" y="601747"/>
            <a:ext cx="832162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300" kern="0" spc="-100" dirty="0" smtClean="0">
                <a:solidFill>
                  <a:srgbClr val="BE8D6E"/>
                </a:solidFill>
                <a:latin typeface="S-Core Dream 3 Light" pitchFamily="34" charset="0"/>
                <a:cs typeface="S-Core Dream 3 Light" pitchFamily="34" charset="0"/>
              </a:rPr>
              <a:t>02</a:t>
            </a:r>
            <a:endParaRPr lang="en-US" dirty="0">
              <a:solidFill>
                <a:srgbClr val="BE8D6E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771292" y="161010"/>
            <a:ext cx="334837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700" b="1" dirty="0">
                <a:solidFill>
                  <a:srgbClr val="756B5F"/>
                </a:solidFill>
              </a:rPr>
              <a:t>1.  </a:t>
            </a:r>
            <a:r>
              <a:rPr lang="ko-KR" altLang="en-US" sz="2700" b="1" dirty="0">
                <a:solidFill>
                  <a:srgbClr val="756B5F"/>
                </a:solidFill>
              </a:rPr>
              <a:t>주제 및 목적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2771292" y="727676"/>
            <a:ext cx="1264313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 smtClean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참조</a:t>
            </a:r>
            <a:r>
              <a:rPr lang="en-US" altLang="ko-KR" sz="3000" dirty="0" smtClean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:</a:t>
            </a:r>
            <a:endParaRPr lang="en-US" altLang="ko-KR" sz="3000" dirty="0">
              <a:solidFill>
                <a:srgbClr val="464646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r>
              <a:rPr lang="ko-KR" altLang="en-US" sz="3000" dirty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기존에 운용되고 있는 </a:t>
            </a:r>
            <a:r>
              <a:rPr lang="ko-KR" altLang="en-US" sz="3000" dirty="0" err="1" smtClean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애견쇼핑몰</a:t>
            </a:r>
            <a:r>
              <a:rPr lang="ko-KR" altLang="en-US" sz="3000" dirty="0" smtClean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 사이트 들을 참조하여 </a:t>
            </a:r>
            <a:endParaRPr lang="en-US" altLang="ko-KR" sz="3000" dirty="0" smtClean="0">
              <a:solidFill>
                <a:srgbClr val="464646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r>
              <a:rPr lang="ko-KR" altLang="en-US" sz="3000" dirty="0" smtClean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벤치마킹 하였습니다</a:t>
            </a:r>
            <a:r>
              <a:rPr lang="en-US" altLang="ko-KR" sz="3000" dirty="0" smtClean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.</a:t>
            </a:r>
            <a:endParaRPr lang="ko-KR" altLang="en-US" sz="3000" dirty="0">
              <a:solidFill>
                <a:srgbClr val="464646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644" y="2669037"/>
            <a:ext cx="6705600" cy="4054123"/>
          </a:xfrm>
          <a:prstGeom prst="rect">
            <a:avLst/>
          </a:prstGeom>
          <a:effectLst>
            <a:outerShdw blurRad="190500" dist="2540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0" y="3628784"/>
            <a:ext cx="5716044" cy="3998640"/>
          </a:xfrm>
          <a:prstGeom prst="rect">
            <a:avLst/>
          </a:prstGeom>
          <a:effectLst>
            <a:outerShdw blurRad="190500" dist="2540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4200" y="4263930"/>
            <a:ext cx="6205290" cy="4319028"/>
          </a:xfrm>
          <a:prstGeom prst="rect">
            <a:avLst/>
          </a:prstGeom>
          <a:effectLst>
            <a:outerShdw blurRad="190500" dist="254000" dir="8100000" algn="tr" rotWithShape="0">
              <a:prstClr val="black">
                <a:alpha val="40000"/>
              </a:prstClr>
            </a:outerShdw>
          </a:effectLst>
        </p:spPr>
      </p:pic>
      <p:grpSp>
        <p:nvGrpSpPr>
          <p:cNvPr id="13" name="그룹 1006"/>
          <p:cNvGrpSpPr/>
          <p:nvPr/>
        </p:nvGrpSpPr>
        <p:grpSpPr>
          <a:xfrm>
            <a:off x="690027" y="9259754"/>
            <a:ext cx="16923687" cy="24898"/>
            <a:chOff x="690027" y="9259754"/>
            <a:chExt cx="16923687" cy="24898"/>
          </a:xfrm>
        </p:grpSpPr>
        <p:pic>
          <p:nvPicPr>
            <p:cNvPr id="14" name="Object 1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90027" y="9259754"/>
              <a:ext cx="16923687" cy="24898"/>
            </a:xfrm>
            <a:prstGeom prst="rect">
              <a:avLst/>
            </a:prstGeom>
          </p:spPr>
        </p:pic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8489" y="9353816"/>
            <a:ext cx="1824025" cy="818884"/>
          </a:xfrm>
          <a:prstGeom prst="rect">
            <a:avLst/>
          </a:prstGeom>
        </p:spPr>
      </p:pic>
      <p:sp>
        <p:nvSpPr>
          <p:cNvPr id="16" name="Object 44"/>
          <p:cNvSpPr txBox="1"/>
          <p:nvPr/>
        </p:nvSpPr>
        <p:spPr>
          <a:xfrm>
            <a:off x="711111" y="9669283"/>
            <a:ext cx="3633333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300" dirty="0" smtClean="0">
                <a:solidFill>
                  <a:srgbClr val="BE8D6E"/>
                </a:solidFill>
                <a:latin typeface="DynaPuff Regular" pitchFamily="2" charset="0"/>
                <a:ea typeface="DynaPuff Regular" pitchFamily="2" charset="0"/>
                <a:cs typeface="S-Core Dream 3 Light" pitchFamily="34" charset="0"/>
              </a:rPr>
              <a:t>About BOWOW</a:t>
            </a:r>
            <a:endParaRPr lang="en-US" dirty="0">
              <a:solidFill>
                <a:srgbClr val="BE8D6E"/>
              </a:solidFill>
              <a:latin typeface="DynaPuff Regular" pitchFamily="2" charset="0"/>
              <a:ea typeface="DynaPuff Regula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2416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800971" y="3891916"/>
            <a:ext cx="12683763" cy="213938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8000" dirty="0" smtClean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THANK YOU</a:t>
            </a:r>
            <a:endParaRPr lang="en-US" dirty="0"/>
          </a:p>
        </p:txBody>
      </p:sp>
      <p:sp>
        <p:nvSpPr>
          <p:cNvPr id="3" name="Object 3"/>
          <p:cNvSpPr txBox="1"/>
          <p:nvPr/>
        </p:nvSpPr>
        <p:spPr>
          <a:xfrm>
            <a:off x="16987662" y="601747"/>
            <a:ext cx="616528" cy="34665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300" kern="0" spc="-100" dirty="0" smtClean="0">
                <a:solidFill>
                  <a:srgbClr val="22CC8C"/>
                </a:solidFill>
                <a:latin typeface="S-Core Dream 3 Light" pitchFamily="34" charset="0"/>
                <a:cs typeface="S-Core Dream 3 Light" pitchFamily="34" charset="0"/>
              </a:rPr>
              <a:t>15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711111" y="628571"/>
            <a:ext cx="1614222" cy="173927"/>
            <a:chOff x="711111" y="628571"/>
            <a:chExt cx="1614222" cy="17392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1111" y="628571"/>
              <a:ext cx="1614222" cy="173927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3742857" y="5437458"/>
            <a:ext cx="10800000" cy="6470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500" kern="0" spc="-100" dirty="0" smtClean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Easy design with , </a:t>
            </a:r>
            <a:r>
              <a:rPr lang="en-US" sz="2500" kern="0" spc="-100" dirty="0" smtClean="0">
                <a:solidFill>
                  <a:srgbClr val="000000"/>
                </a:solidFill>
                <a:latin typeface="S-Core Dream 6 Bold" pitchFamily="34" charset="0"/>
                <a:cs typeface="S-Core Dream 6 Bold" pitchFamily="34" charset="0"/>
              </a:rPr>
              <a:t>Miri Canvas</a:t>
            </a:r>
            <a:endParaRPr lang="en-US" dirty="0"/>
          </a:p>
        </p:txBody>
      </p:sp>
      <p:grpSp>
        <p:nvGrpSpPr>
          <p:cNvPr id="13" name="그룹 1006"/>
          <p:cNvGrpSpPr/>
          <p:nvPr/>
        </p:nvGrpSpPr>
        <p:grpSpPr>
          <a:xfrm>
            <a:off x="690027" y="9259754"/>
            <a:ext cx="16923687" cy="24898"/>
            <a:chOff x="690027" y="9259754"/>
            <a:chExt cx="16923687" cy="24898"/>
          </a:xfrm>
        </p:grpSpPr>
        <p:pic>
          <p:nvPicPr>
            <p:cNvPr id="14" name="Object 1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0027" y="9259754"/>
              <a:ext cx="16923687" cy="24898"/>
            </a:xfrm>
            <a:prstGeom prst="rect">
              <a:avLst/>
            </a:prstGeom>
          </p:spPr>
        </p:pic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8489" y="9353816"/>
            <a:ext cx="1824025" cy="818884"/>
          </a:xfrm>
          <a:prstGeom prst="rect">
            <a:avLst/>
          </a:prstGeom>
        </p:spPr>
      </p:pic>
      <p:sp>
        <p:nvSpPr>
          <p:cNvPr id="16" name="Object 44"/>
          <p:cNvSpPr txBox="1"/>
          <p:nvPr/>
        </p:nvSpPr>
        <p:spPr>
          <a:xfrm>
            <a:off x="711111" y="9669283"/>
            <a:ext cx="3633333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300" dirty="0" smtClean="0">
                <a:solidFill>
                  <a:srgbClr val="BE8D6E"/>
                </a:solidFill>
                <a:latin typeface="DynaPuff Regular" pitchFamily="2" charset="0"/>
                <a:ea typeface="DynaPuff Regular" pitchFamily="2" charset="0"/>
                <a:cs typeface="S-Core Dream 3 Light" pitchFamily="34" charset="0"/>
              </a:rPr>
              <a:t>About BOWOW</a:t>
            </a:r>
            <a:endParaRPr lang="en-US" dirty="0">
              <a:solidFill>
                <a:srgbClr val="BE8D6E"/>
              </a:solidFill>
              <a:latin typeface="DynaPuff Regular" pitchFamily="2" charset="0"/>
              <a:ea typeface="DynaPuff Regular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bject 21"/>
          <p:cNvSpPr txBox="1"/>
          <p:nvPr/>
        </p:nvSpPr>
        <p:spPr>
          <a:xfrm>
            <a:off x="16772029" y="601747"/>
            <a:ext cx="832162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300" kern="0" spc="-100" dirty="0" smtClean="0">
                <a:solidFill>
                  <a:srgbClr val="BE8D6E"/>
                </a:solidFill>
                <a:latin typeface="S-Core Dream 3 Light" pitchFamily="34" charset="0"/>
                <a:cs typeface="S-Core Dream 3 Light" pitchFamily="34" charset="0"/>
              </a:rPr>
              <a:t>01</a:t>
            </a:r>
            <a:endParaRPr lang="en-US" dirty="0">
              <a:solidFill>
                <a:srgbClr val="BE8D6E"/>
              </a:solidFill>
            </a:endParaRPr>
          </a:p>
        </p:txBody>
      </p:sp>
      <p:grpSp>
        <p:nvGrpSpPr>
          <p:cNvPr id="63" name="그룹 19"/>
          <p:cNvGrpSpPr>
            <a:grpSpLocks/>
          </p:cNvGrpSpPr>
          <p:nvPr/>
        </p:nvGrpSpPr>
        <p:grpSpPr bwMode="auto">
          <a:xfrm>
            <a:off x="3548065" y="1471092"/>
            <a:ext cx="11018045" cy="647700"/>
            <a:chOff x="841375" y="1056481"/>
            <a:chExt cx="7344730" cy="432000"/>
          </a:xfrm>
          <a:solidFill>
            <a:srgbClr val="CDC1B6"/>
          </a:solidFill>
        </p:grpSpPr>
        <p:sp>
          <p:nvSpPr>
            <p:cNvPr id="64" name="직사각형 63"/>
            <p:cNvSpPr/>
            <p:nvPr/>
          </p:nvSpPr>
          <p:spPr>
            <a:xfrm>
              <a:off x="841375" y="1056481"/>
              <a:ext cx="1079407" cy="43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en-US" altLang="ko-KR" sz="2100" b="1" dirty="0">
                  <a:solidFill>
                    <a:schemeClr val="bg1"/>
                  </a:solidFill>
                  <a:latin typeface="+mn-ea"/>
                </a:rPr>
                <a:t>OS</a:t>
              </a:r>
            </a:p>
          </p:txBody>
        </p:sp>
        <p:sp>
          <p:nvSpPr>
            <p:cNvPr id="65" name="직사각형 64"/>
            <p:cNvSpPr/>
            <p:nvPr/>
          </p:nvSpPr>
          <p:spPr>
            <a:xfrm>
              <a:off x="2066819" y="1056481"/>
              <a:ext cx="6119286" cy="4320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CDC1B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62000">
                <a:defRPr/>
              </a:pPr>
              <a:r>
                <a:rPr lang="en-US" altLang="ko-KR" dirty="0">
                  <a:solidFill>
                    <a:srgbClr val="3F3F48"/>
                  </a:solidFill>
                  <a:latin typeface="+mn-ea"/>
                </a:rPr>
                <a:t>Windows 10 Home</a:t>
              </a:r>
            </a:p>
          </p:txBody>
        </p:sp>
      </p:grpSp>
      <p:grpSp>
        <p:nvGrpSpPr>
          <p:cNvPr id="66" name="그룹 20"/>
          <p:cNvGrpSpPr>
            <a:grpSpLocks/>
          </p:cNvGrpSpPr>
          <p:nvPr/>
        </p:nvGrpSpPr>
        <p:grpSpPr bwMode="auto">
          <a:xfrm>
            <a:off x="3548065" y="2318817"/>
            <a:ext cx="11018045" cy="647700"/>
            <a:chOff x="841375" y="1704181"/>
            <a:chExt cx="7344730" cy="432000"/>
          </a:xfrm>
          <a:solidFill>
            <a:srgbClr val="CDC1B6"/>
          </a:solidFill>
        </p:grpSpPr>
        <p:sp>
          <p:nvSpPr>
            <p:cNvPr id="67" name="직사각형 66"/>
            <p:cNvSpPr/>
            <p:nvPr/>
          </p:nvSpPr>
          <p:spPr>
            <a:xfrm>
              <a:off x="841375" y="1704181"/>
              <a:ext cx="1079407" cy="43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en-US" altLang="ko-KR" sz="2100" b="1" dirty="0">
                  <a:solidFill>
                    <a:schemeClr val="bg1"/>
                  </a:solidFill>
                  <a:latin typeface="+mn-ea"/>
                </a:rPr>
                <a:t>WAS</a:t>
              </a:r>
            </a:p>
          </p:txBody>
        </p:sp>
        <p:sp>
          <p:nvSpPr>
            <p:cNvPr id="68" name="직사각형 67"/>
            <p:cNvSpPr/>
            <p:nvPr/>
          </p:nvSpPr>
          <p:spPr>
            <a:xfrm>
              <a:off x="2066819" y="1704181"/>
              <a:ext cx="6119286" cy="4320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CDC1B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62000">
                <a:defRPr/>
              </a:pPr>
              <a:r>
                <a:rPr lang="en-US" altLang="ko-KR" dirty="0">
                  <a:solidFill>
                    <a:srgbClr val="3F3F48"/>
                  </a:solidFill>
                  <a:latin typeface="+mn-ea"/>
                </a:rPr>
                <a:t>Apache Tomcat 9.0</a:t>
              </a:r>
            </a:p>
          </p:txBody>
        </p:sp>
      </p:grpSp>
      <p:grpSp>
        <p:nvGrpSpPr>
          <p:cNvPr id="69" name="그룹 21"/>
          <p:cNvGrpSpPr>
            <a:grpSpLocks/>
          </p:cNvGrpSpPr>
          <p:nvPr/>
        </p:nvGrpSpPr>
        <p:grpSpPr bwMode="auto">
          <a:xfrm>
            <a:off x="3543300" y="3168923"/>
            <a:ext cx="11020425" cy="647700"/>
            <a:chOff x="838200" y="2352675"/>
            <a:chExt cx="7346318" cy="432000"/>
          </a:xfrm>
          <a:solidFill>
            <a:srgbClr val="CDC1B6"/>
          </a:solidFill>
        </p:grpSpPr>
        <p:sp>
          <p:nvSpPr>
            <p:cNvPr id="70" name="직사각형 69"/>
            <p:cNvSpPr/>
            <p:nvPr/>
          </p:nvSpPr>
          <p:spPr>
            <a:xfrm>
              <a:off x="838200" y="2352675"/>
              <a:ext cx="1080995" cy="43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en-US" altLang="ko-KR" sz="2100" b="1" dirty="0">
                  <a:solidFill>
                    <a:schemeClr val="bg1"/>
                  </a:solidFill>
                  <a:latin typeface="+mn-ea"/>
                </a:rPr>
                <a:t>DBMS</a:t>
              </a:r>
            </a:p>
          </p:txBody>
        </p:sp>
        <p:sp>
          <p:nvSpPr>
            <p:cNvPr id="71" name="직사각형 70"/>
            <p:cNvSpPr/>
            <p:nvPr/>
          </p:nvSpPr>
          <p:spPr>
            <a:xfrm>
              <a:off x="2065232" y="2352675"/>
              <a:ext cx="6119286" cy="4320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CDC1B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62000" lvl="1">
                <a:defRPr/>
              </a:pPr>
              <a:r>
                <a:rPr lang="en-US" altLang="ko-KR" dirty="0">
                  <a:solidFill>
                    <a:srgbClr val="3F3F48"/>
                  </a:solidFill>
                  <a:latin typeface="+mn-ea"/>
                </a:rPr>
                <a:t>Oracle XE 11g</a:t>
              </a:r>
            </a:p>
          </p:txBody>
        </p:sp>
      </p:grpSp>
      <p:grpSp>
        <p:nvGrpSpPr>
          <p:cNvPr id="72" name="그룹 22"/>
          <p:cNvGrpSpPr>
            <a:grpSpLocks/>
          </p:cNvGrpSpPr>
          <p:nvPr/>
        </p:nvGrpSpPr>
        <p:grpSpPr bwMode="auto">
          <a:xfrm>
            <a:off x="3526632" y="4016648"/>
            <a:ext cx="11018043" cy="650082"/>
            <a:chOff x="827088" y="2964656"/>
            <a:chExt cx="7344730" cy="432000"/>
          </a:xfrm>
          <a:solidFill>
            <a:srgbClr val="CDC1B6"/>
          </a:solidFill>
        </p:grpSpPr>
        <p:sp>
          <p:nvSpPr>
            <p:cNvPr id="73" name="직사각형 72"/>
            <p:cNvSpPr/>
            <p:nvPr/>
          </p:nvSpPr>
          <p:spPr>
            <a:xfrm>
              <a:off x="827088" y="2964656"/>
              <a:ext cx="1080994" cy="43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en-US" altLang="ko-KR" sz="2100" b="1" spc="-150" dirty="0">
                  <a:solidFill>
                    <a:schemeClr val="bg1"/>
                  </a:solidFill>
                  <a:latin typeface="+mn-ea"/>
                </a:rPr>
                <a:t>Language</a:t>
              </a:r>
            </a:p>
          </p:txBody>
        </p:sp>
        <p:sp>
          <p:nvSpPr>
            <p:cNvPr id="74" name="직사각형 73"/>
            <p:cNvSpPr/>
            <p:nvPr/>
          </p:nvSpPr>
          <p:spPr>
            <a:xfrm>
              <a:off x="2052533" y="2964656"/>
              <a:ext cx="6119285" cy="4320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CDC1B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rIns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70000">
                <a:defRPr/>
              </a:pPr>
              <a:r>
                <a:rPr lang="en-US" altLang="ko-KR" dirty="0">
                  <a:solidFill>
                    <a:srgbClr val="3F3F48"/>
                  </a:solidFill>
                  <a:latin typeface="+mn-ea"/>
                </a:rPr>
                <a:t>Java Platform 8, JSP &amp; Servlet </a:t>
              </a:r>
            </a:p>
          </p:txBody>
        </p:sp>
      </p:grpSp>
      <p:grpSp>
        <p:nvGrpSpPr>
          <p:cNvPr id="75" name="그룹 24"/>
          <p:cNvGrpSpPr>
            <a:grpSpLocks/>
          </p:cNvGrpSpPr>
          <p:nvPr/>
        </p:nvGrpSpPr>
        <p:grpSpPr bwMode="auto">
          <a:xfrm>
            <a:off x="3526632" y="5716860"/>
            <a:ext cx="11018043" cy="647700"/>
            <a:chOff x="827088" y="4174331"/>
            <a:chExt cx="7344730" cy="432000"/>
          </a:xfrm>
          <a:solidFill>
            <a:srgbClr val="CDC1B6"/>
          </a:solidFill>
        </p:grpSpPr>
        <p:sp>
          <p:nvSpPr>
            <p:cNvPr id="76" name="직사각형 75"/>
            <p:cNvSpPr/>
            <p:nvPr/>
          </p:nvSpPr>
          <p:spPr>
            <a:xfrm>
              <a:off x="827088" y="4174331"/>
              <a:ext cx="1080994" cy="43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en-US" altLang="ko-KR" sz="2100" b="1" spc="-150" dirty="0">
                  <a:solidFill>
                    <a:schemeClr val="bg1"/>
                  </a:solidFill>
                  <a:latin typeface="+mn-ea"/>
                </a:rPr>
                <a:t>WEB</a:t>
              </a:r>
            </a:p>
          </p:txBody>
        </p:sp>
        <p:sp>
          <p:nvSpPr>
            <p:cNvPr id="77" name="직사각형 76"/>
            <p:cNvSpPr/>
            <p:nvPr/>
          </p:nvSpPr>
          <p:spPr>
            <a:xfrm>
              <a:off x="2052533" y="4174331"/>
              <a:ext cx="6119285" cy="4320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CDC1B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rIns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70000">
                <a:defRPr/>
              </a:pPr>
              <a:r>
                <a:rPr lang="en-US" altLang="ko-KR" dirty="0">
                  <a:solidFill>
                    <a:srgbClr val="3F3F48"/>
                  </a:solidFill>
                  <a:latin typeface="+mn-ea"/>
                </a:rPr>
                <a:t>HTML5, CSS/CSS3, JavaScript, jQuery</a:t>
              </a:r>
            </a:p>
          </p:txBody>
        </p:sp>
      </p:grpSp>
      <p:grpSp>
        <p:nvGrpSpPr>
          <p:cNvPr id="78" name="그룹 23"/>
          <p:cNvGrpSpPr>
            <a:grpSpLocks/>
          </p:cNvGrpSpPr>
          <p:nvPr/>
        </p:nvGrpSpPr>
        <p:grpSpPr bwMode="auto">
          <a:xfrm>
            <a:off x="3526634" y="4866755"/>
            <a:ext cx="11018045" cy="647700"/>
            <a:chOff x="827088" y="3576637"/>
            <a:chExt cx="7344731" cy="432000"/>
          </a:xfrm>
          <a:solidFill>
            <a:srgbClr val="CDC1B6"/>
          </a:solidFill>
        </p:grpSpPr>
        <p:sp>
          <p:nvSpPr>
            <p:cNvPr id="79" name="직사각형 78"/>
            <p:cNvSpPr/>
            <p:nvPr/>
          </p:nvSpPr>
          <p:spPr>
            <a:xfrm>
              <a:off x="827088" y="3576637"/>
              <a:ext cx="1080994" cy="43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en-US" altLang="ko-KR" sz="2100" b="1" spc="-150" dirty="0">
                  <a:solidFill>
                    <a:schemeClr val="bg1"/>
                  </a:solidFill>
                  <a:latin typeface="+mn-ea"/>
                </a:rPr>
                <a:t>Framework</a:t>
              </a:r>
            </a:p>
          </p:txBody>
        </p:sp>
        <p:sp>
          <p:nvSpPr>
            <p:cNvPr id="80" name="직사각형 79"/>
            <p:cNvSpPr/>
            <p:nvPr/>
          </p:nvSpPr>
          <p:spPr>
            <a:xfrm>
              <a:off x="2052533" y="3576637"/>
              <a:ext cx="6119286" cy="4320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CDC1B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rIns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70000">
                <a:defRPr/>
              </a:pPr>
              <a:r>
                <a:rPr lang="ko-KR" altLang="en-US" dirty="0">
                  <a:solidFill>
                    <a:srgbClr val="3F3F48"/>
                  </a:solidFill>
                  <a:latin typeface="+mn-ea"/>
                </a:rPr>
                <a:t>전자정부 표준 프레임워크</a:t>
              </a:r>
              <a:r>
                <a:rPr lang="en-US" altLang="ko-KR" dirty="0">
                  <a:solidFill>
                    <a:srgbClr val="3F3F48"/>
                  </a:solidFill>
                  <a:latin typeface="+mn-ea"/>
                </a:rPr>
                <a:t>(Spring framework), </a:t>
              </a:r>
              <a:r>
                <a:rPr lang="en-US" altLang="ko-KR" dirty="0" err="1">
                  <a:solidFill>
                    <a:srgbClr val="3F3F48"/>
                  </a:solidFill>
                  <a:latin typeface="+mn-ea"/>
                </a:rPr>
                <a:t>Mybatis</a:t>
              </a:r>
              <a:r>
                <a:rPr lang="en-US" altLang="ko-KR" dirty="0">
                  <a:solidFill>
                    <a:srgbClr val="3F3F48"/>
                  </a:solidFill>
                  <a:latin typeface="+mn-ea"/>
                </a:rPr>
                <a:t> framework</a:t>
              </a:r>
            </a:p>
          </p:txBody>
        </p:sp>
      </p:grpSp>
      <p:grpSp>
        <p:nvGrpSpPr>
          <p:cNvPr id="81" name="그룹 26"/>
          <p:cNvGrpSpPr>
            <a:grpSpLocks/>
          </p:cNvGrpSpPr>
          <p:nvPr/>
        </p:nvGrpSpPr>
        <p:grpSpPr bwMode="auto">
          <a:xfrm>
            <a:off x="3526632" y="7414697"/>
            <a:ext cx="11046618" cy="1077176"/>
            <a:chOff x="827088" y="5229200"/>
            <a:chExt cx="7364600" cy="431946"/>
          </a:xfrm>
          <a:solidFill>
            <a:srgbClr val="CDC1B6"/>
          </a:solidFill>
        </p:grpSpPr>
        <p:sp>
          <p:nvSpPr>
            <p:cNvPr id="82" name="직사각형 81"/>
            <p:cNvSpPr/>
            <p:nvPr/>
          </p:nvSpPr>
          <p:spPr>
            <a:xfrm>
              <a:off x="2071720" y="5229200"/>
              <a:ext cx="6119968" cy="43194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CDC1B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rIns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70000">
                <a:lnSpc>
                  <a:spcPct val="150000"/>
                </a:lnSpc>
                <a:defRPr/>
              </a:pPr>
              <a:r>
                <a:rPr lang="en-US" altLang="ko-KR">
                  <a:solidFill>
                    <a:srgbClr val="3F3F48"/>
                  </a:solidFill>
                  <a:latin typeface="+mn-ea"/>
                </a:rPr>
                <a:t>JavaScript jquery-3.4.x,   </a:t>
              </a:r>
              <a:r>
                <a:rPr lang="en-US" altLang="ko-KR" dirty="0">
                  <a:solidFill>
                    <a:srgbClr val="3F3F48"/>
                  </a:solidFill>
                  <a:latin typeface="+mn-ea"/>
                </a:rPr>
                <a:t>jquery-ui-1.11.4,   jquery-easyui-1.4.5,</a:t>
              </a:r>
            </a:p>
          </p:txBody>
        </p:sp>
        <p:sp>
          <p:nvSpPr>
            <p:cNvPr id="83" name="직사각형 82"/>
            <p:cNvSpPr/>
            <p:nvPr/>
          </p:nvSpPr>
          <p:spPr>
            <a:xfrm>
              <a:off x="827088" y="5229200"/>
              <a:ext cx="1081115" cy="43194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en-US" altLang="ko-KR" sz="2100" b="1" spc="-150" dirty="0">
                  <a:solidFill>
                    <a:schemeClr val="bg1"/>
                  </a:solidFill>
                  <a:latin typeface="+mn-ea"/>
                </a:rPr>
                <a:t>Open</a:t>
              </a:r>
            </a:p>
            <a:p>
              <a:pPr algn="ctr">
                <a:defRPr/>
              </a:pPr>
              <a:r>
                <a:rPr lang="en-US" altLang="ko-KR" sz="2100" b="1" spc="-150" dirty="0">
                  <a:solidFill>
                    <a:schemeClr val="bg1"/>
                  </a:solidFill>
                  <a:latin typeface="+mn-ea"/>
                </a:rPr>
                <a:t>Source</a:t>
              </a:r>
            </a:p>
          </p:txBody>
        </p:sp>
      </p:grpSp>
      <p:grpSp>
        <p:nvGrpSpPr>
          <p:cNvPr id="84" name="그룹 25"/>
          <p:cNvGrpSpPr>
            <a:grpSpLocks/>
          </p:cNvGrpSpPr>
          <p:nvPr/>
        </p:nvGrpSpPr>
        <p:grpSpPr bwMode="auto">
          <a:xfrm>
            <a:off x="3526632" y="6564585"/>
            <a:ext cx="11018043" cy="650082"/>
            <a:chOff x="827088" y="4800600"/>
            <a:chExt cx="7344730" cy="432000"/>
          </a:xfrm>
          <a:solidFill>
            <a:srgbClr val="CDC1B6"/>
          </a:solidFill>
        </p:grpSpPr>
        <p:sp>
          <p:nvSpPr>
            <p:cNvPr id="85" name="직사각형 84"/>
            <p:cNvSpPr/>
            <p:nvPr/>
          </p:nvSpPr>
          <p:spPr>
            <a:xfrm>
              <a:off x="827088" y="4800600"/>
              <a:ext cx="1080994" cy="43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en-US" altLang="ko-KR" sz="2100" b="1" spc="-150" dirty="0">
                  <a:solidFill>
                    <a:schemeClr val="bg1"/>
                  </a:solidFill>
                  <a:latin typeface="+mn-ea"/>
                </a:rPr>
                <a:t>Tool</a:t>
              </a:r>
            </a:p>
          </p:txBody>
        </p:sp>
        <p:sp>
          <p:nvSpPr>
            <p:cNvPr id="86" name="직사각형 85"/>
            <p:cNvSpPr/>
            <p:nvPr/>
          </p:nvSpPr>
          <p:spPr>
            <a:xfrm>
              <a:off x="2052533" y="4800600"/>
              <a:ext cx="6119285" cy="4320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CDC1B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rIns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70000">
                <a:defRPr/>
              </a:pPr>
              <a:r>
                <a:rPr lang="en-US" altLang="ko-KR" dirty="0">
                  <a:solidFill>
                    <a:srgbClr val="3F3F48"/>
                  </a:solidFill>
                  <a:latin typeface="+mn-ea"/>
                </a:rPr>
                <a:t>Spring tool </a:t>
              </a:r>
              <a:r>
                <a:rPr lang="en-US" altLang="ko-KR">
                  <a:solidFill>
                    <a:srgbClr val="3F3F48"/>
                  </a:solidFill>
                  <a:latin typeface="+mn-ea"/>
                </a:rPr>
                <a:t>suite 3.9.14, </a:t>
              </a:r>
              <a:r>
                <a:rPr lang="en-US" altLang="ko-KR" dirty="0" err="1">
                  <a:solidFill>
                    <a:srgbClr val="3F3F48"/>
                  </a:solidFill>
                  <a:latin typeface="+mn-ea"/>
                </a:rPr>
                <a:t>eXERD</a:t>
              </a:r>
              <a:r>
                <a:rPr lang="en-US" altLang="ko-KR" dirty="0">
                  <a:solidFill>
                    <a:srgbClr val="3F3F48"/>
                  </a:solidFill>
                  <a:latin typeface="+mn-ea"/>
                </a:rPr>
                <a:t> (E-R Modeling Tool)</a:t>
              </a:r>
            </a:p>
          </p:txBody>
        </p:sp>
      </p:grpSp>
      <p:sp>
        <p:nvSpPr>
          <p:cNvPr id="87" name="슬라이드 번호 개체 틀 2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8E974B11-60DB-405B-8211-256C6E064270}" type="slidenum">
              <a:rPr lang="ko-KR" altLang="en-US" smtClean="0"/>
              <a:t>5</a:t>
            </a:fld>
            <a:endParaRPr lang="ko-KR" altLang="en-US" dirty="0"/>
          </a:p>
        </p:txBody>
      </p:sp>
      <p:sp>
        <p:nvSpPr>
          <p:cNvPr id="89" name="TextBox 88"/>
          <p:cNvSpPr txBox="1"/>
          <p:nvPr/>
        </p:nvSpPr>
        <p:spPr>
          <a:xfrm>
            <a:off x="2771292" y="161011"/>
            <a:ext cx="431530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700" b="1" dirty="0">
                <a:solidFill>
                  <a:srgbClr val="756B5F"/>
                </a:solidFill>
              </a:rPr>
              <a:t>2.  </a:t>
            </a:r>
            <a:r>
              <a:rPr lang="ko-KR" altLang="en-US" sz="2700" b="1" dirty="0" smtClean="0">
                <a:solidFill>
                  <a:srgbClr val="756B5F"/>
                </a:solidFill>
              </a:rPr>
              <a:t>개발환경 </a:t>
            </a:r>
            <a:r>
              <a:rPr lang="en-US" altLang="ko-KR" sz="2700" b="1" dirty="0" smtClean="0">
                <a:solidFill>
                  <a:srgbClr val="756B5F"/>
                </a:solidFill>
              </a:rPr>
              <a:t>(Resources)</a:t>
            </a:r>
            <a:endParaRPr lang="ko-KR" altLang="en-US" sz="2700" b="1" dirty="0">
              <a:solidFill>
                <a:srgbClr val="756B5F"/>
              </a:solidFill>
            </a:endParaRPr>
          </a:p>
        </p:txBody>
      </p:sp>
      <p:grpSp>
        <p:nvGrpSpPr>
          <p:cNvPr id="34" name="그룹 1006"/>
          <p:cNvGrpSpPr/>
          <p:nvPr/>
        </p:nvGrpSpPr>
        <p:grpSpPr>
          <a:xfrm>
            <a:off x="690027" y="9259754"/>
            <a:ext cx="16923687" cy="24898"/>
            <a:chOff x="690027" y="9259754"/>
            <a:chExt cx="16923687" cy="24898"/>
          </a:xfrm>
        </p:grpSpPr>
        <p:pic>
          <p:nvPicPr>
            <p:cNvPr id="35" name="Object 1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0027" y="9259754"/>
              <a:ext cx="16923687" cy="24898"/>
            </a:xfrm>
            <a:prstGeom prst="rect">
              <a:avLst/>
            </a:prstGeom>
          </p:spPr>
        </p:pic>
      </p:grpSp>
      <p:pic>
        <p:nvPicPr>
          <p:cNvPr id="36" name="그림 3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8489" y="9353816"/>
            <a:ext cx="1824025" cy="818884"/>
          </a:xfrm>
          <a:prstGeom prst="rect">
            <a:avLst/>
          </a:prstGeom>
        </p:spPr>
      </p:pic>
      <p:sp>
        <p:nvSpPr>
          <p:cNvPr id="37" name="Object 44"/>
          <p:cNvSpPr txBox="1"/>
          <p:nvPr/>
        </p:nvSpPr>
        <p:spPr>
          <a:xfrm>
            <a:off x="711111" y="9669283"/>
            <a:ext cx="3633333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300" dirty="0" smtClean="0">
                <a:solidFill>
                  <a:srgbClr val="BE8D6E"/>
                </a:solidFill>
                <a:latin typeface="DynaPuff Regular" pitchFamily="2" charset="0"/>
                <a:ea typeface="DynaPuff Regular" pitchFamily="2" charset="0"/>
                <a:cs typeface="S-Core Dream 3 Light" pitchFamily="34" charset="0"/>
              </a:rPr>
              <a:t>About BOWOW</a:t>
            </a:r>
            <a:endParaRPr lang="en-US" dirty="0">
              <a:solidFill>
                <a:srgbClr val="BE8D6E"/>
              </a:solidFill>
              <a:latin typeface="DynaPuff Regular" pitchFamily="2" charset="0"/>
              <a:ea typeface="DynaPuff Regula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7109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771293" y="161010"/>
            <a:ext cx="440660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700" b="1" dirty="0">
                <a:solidFill>
                  <a:srgbClr val="756B5F"/>
                </a:solidFill>
              </a:rPr>
              <a:t>3.  </a:t>
            </a:r>
            <a:r>
              <a:rPr lang="ko-KR" altLang="en-US" sz="2700" b="1" dirty="0">
                <a:solidFill>
                  <a:srgbClr val="756B5F"/>
                </a:solidFill>
              </a:rPr>
              <a:t>작업분할구조도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119665" y="230261"/>
            <a:ext cx="2484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756B5F"/>
                </a:solidFill>
              </a:rPr>
              <a:t>(</a:t>
            </a:r>
            <a:r>
              <a:rPr lang="ko-KR" altLang="en-US" b="1" dirty="0">
                <a:solidFill>
                  <a:srgbClr val="756B5F"/>
                </a:solidFill>
              </a:rPr>
              <a:t>사용자 모드 측 </a:t>
            </a:r>
            <a:r>
              <a:rPr lang="en-US" altLang="ko-KR" b="1" dirty="0">
                <a:solidFill>
                  <a:srgbClr val="756B5F"/>
                </a:solidFill>
              </a:rPr>
              <a:t>WBS)</a:t>
            </a:r>
            <a:endParaRPr lang="ko-KR" altLang="en-US" b="1" dirty="0">
              <a:solidFill>
                <a:srgbClr val="756B5F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8030196" y="1265360"/>
            <a:ext cx="1080000" cy="540000"/>
          </a:xfrm>
          <a:prstGeom prst="rect">
            <a:avLst/>
          </a:prstGeom>
          <a:solidFill>
            <a:srgbClr val="BE8D6E"/>
          </a:solidFill>
          <a:ln>
            <a:solidFill>
              <a:srgbClr val="BE8D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500" b="1" dirty="0" err="1"/>
              <a:t>bowow</a:t>
            </a:r>
            <a:endParaRPr lang="en-US" altLang="ko-KR" sz="1500" b="1" dirty="0"/>
          </a:p>
        </p:txBody>
      </p:sp>
      <p:sp>
        <p:nvSpPr>
          <p:cNvPr id="10" name="직사각형 9"/>
          <p:cNvSpPr/>
          <p:nvPr/>
        </p:nvSpPr>
        <p:spPr>
          <a:xfrm>
            <a:off x="17461020" y="3623181"/>
            <a:ext cx="864000" cy="486000"/>
          </a:xfrm>
          <a:prstGeom prst="rect">
            <a:avLst/>
          </a:prstGeom>
          <a:solidFill>
            <a:srgbClr val="BE8D6E">
              <a:alpha val="70000"/>
            </a:srgbClr>
          </a:solidFill>
          <a:ln>
            <a:solidFill>
              <a:srgbClr val="BE8D6E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/>
              <a:t>회원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2719781" y="4694955"/>
            <a:ext cx="648000" cy="918000"/>
          </a:xfrm>
          <a:prstGeom prst="rect">
            <a:avLst/>
          </a:prstGeom>
          <a:solidFill>
            <a:srgbClr val="BE8D6E"/>
          </a:solidFill>
          <a:ln>
            <a:solidFill>
              <a:srgbClr val="BE8D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/>
              <a:t>회원</a:t>
            </a:r>
            <a:endParaRPr lang="en-US" altLang="ko-KR" sz="1500" b="1" dirty="0"/>
          </a:p>
          <a:p>
            <a:pPr algn="ctr"/>
            <a:r>
              <a:rPr lang="ko-KR" altLang="en-US" sz="1500" b="1" dirty="0"/>
              <a:t>가입</a:t>
            </a:r>
            <a:endParaRPr lang="en-US" altLang="ko-KR" sz="1500" b="1" dirty="0"/>
          </a:p>
        </p:txBody>
      </p:sp>
      <p:sp>
        <p:nvSpPr>
          <p:cNvPr id="39" name="직사각형 38"/>
          <p:cNvSpPr/>
          <p:nvPr/>
        </p:nvSpPr>
        <p:spPr>
          <a:xfrm>
            <a:off x="8138196" y="2649447"/>
            <a:ext cx="864000" cy="486000"/>
          </a:xfrm>
          <a:prstGeom prst="rect">
            <a:avLst/>
          </a:prstGeom>
          <a:solidFill>
            <a:srgbClr val="BE8D6E"/>
          </a:solidFill>
          <a:ln>
            <a:solidFill>
              <a:srgbClr val="BE8D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/>
              <a:t>로그인</a:t>
            </a:r>
            <a:r>
              <a:rPr lang="en-US" altLang="ko-KR" sz="1500" b="1" dirty="0"/>
              <a:t>/</a:t>
            </a:r>
          </a:p>
          <a:p>
            <a:pPr algn="ctr"/>
            <a:r>
              <a:rPr lang="ko-KR" altLang="en-US" sz="1500" b="1" dirty="0"/>
              <a:t>로그아웃</a:t>
            </a:r>
          </a:p>
        </p:txBody>
      </p:sp>
      <p:cxnSp>
        <p:nvCxnSpPr>
          <p:cNvPr id="73" name="꺾인 연결선 72"/>
          <p:cNvCxnSpPr>
            <a:stCxn id="78" idx="2"/>
            <a:endCxn id="12" idx="0"/>
          </p:cNvCxnSpPr>
          <p:nvPr/>
        </p:nvCxnSpPr>
        <p:spPr>
          <a:xfrm rot="5400000">
            <a:off x="3369915" y="2809315"/>
            <a:ext cx="1559508" cy="2211776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꺾인 연결선 121"/>
          <p:cNvCxnSpPr>
            <a:stCxn id="39" idx="3"/>
            <a:endCxn id="10" idx="0"/>
          </p:cNvCxnSpPr>
          <p:nvPr/>
        </p:nvCxnSpPr>
        <p:spPr>
          <a:xfrm>
            <a:off x="9002196" y="2892447"/>
            <a:ext cx="8890824" cy="730734"/>
          </a:xfrm>
          <a:prstGeom prst="bentConnector2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꺾인 연결선 92"/>
          <p:cNvCxnSpPr>
            <a:stCxn id="89" idx="2"/>
            <a:endCxn id="106" idx="0"/>
          </p:cNvCxnSpPr>
          <p:nvPr/>
        </p:nvCxnSpPr>
        <p:spPr>
          <a:xfrm rot="16200000" flipH="1">
            <a:off x="7122267" y="6009905"/>
            <a:ext cx="1312845" cy="518945"/>
          </a:xfrm>
          <a:prstGeom prst="bentConnector3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직사각형 77"/>
          <p:cNvSpPr/>
          <p:nvPr/>
        </p:nvSpPr>
        <p:spPr>
          <a:xfrm>
            <a:off x="4823556" y="2649447"/>
            <a:ext cx="864000" cy="486000"/>
          </a:xfrm>
          <a:prstGeom prst="rect">
            <a:avLst/>
          </a:prstGeom>
          <a:solidFill>
            <a:srgbClr val="BE8D6E"/>
          </a:solidFill>
          <a:ln>
            <a:solidFill>
              <a:srgbClr val="BE8D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/>
              <a:t>비회원</a:t>
            </a:r>
            <a:endParaRPr lang="en-US" altLang="ko-KR" sz="1500" b="1" dirty="0"/>
          </a:p>
        </p:txBody>
      </p:sp>
      <p:sp>
        <p:nvSpPr>
          <p:cNvPr id="85" name="직사각형 84"/>
          <p:cNvSpPr/>
          <p:nvPr/>
        </p:nvSpPr>
        <p:spPr>
          <a:xfrm>
            <a:off x="4931604" y="4694955"/>
            <a:ext cx="648000" cy="918000"/>
          </a:xfrm>
          <a:prstGeom prst="rect">
            <a:avLst/>
          </a:prstGeom>
          <a:solidFill>
            <a:srgbClr val="BE8D6E"/>
          </a:solidFill>
          <a:ln>
            <a:solidFill>
              <a:srgbClr val="BE8D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/>
              <a:t>아이디</a:t>
            </a:r>
            <a:r>
              <a:rPr lang="en-US" altLang="ko-KR" sz="1500" b="1" dirty="0"/>
              <a:t>/</a:t>
            </a:r>
            <a:r>
              <a:rPr lang="ko-KR" altLang="en-US" sz="1500" b="1" dirty="0"/>
              <a:t>비밀번호</a:t>
            </a:r>
            <a:endParaRPr lang="en-US" altLang="ko-KR" sz="1500" b="1" dirty="0"/>
          </a:p>
          <a:p>
            <a:pPr algn="ctr"/>
            <a:r>
              <a:rPr lang="ko-KR" altLang="en-US" sz="1500" b="1" dirty="0"/>
              <a:t>찾기</a:t>
            </a:r>
          </a:p>
        </p:txBody>
      </p:sp>
      <p:sp>
        <p:nvSpPr>
          <p:cNvPr id="89" name="직사각형 88"/>
          <p:cNvSpPr/>
          <p:nvPr/>
        </p:nvSpPr>
        <p:spPr>
          <a:xfrm>
            <a:off x="7195218" y="4694955"/>
            <a:ext cx="648000" cy="918000"/>
          </a:xfrm>
          <a:prstGeom prst="rect">
            <a:avLst/>
          </a:prstGeom>
          <a:solidFill>
            <a:srgbClr val="BE8D6E"/>
          </a:solidFill>
          <a:ln>
            <a:solidFill>
              <a:srgbClr val="BE8D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/>
              <a:t>상품</a:t>
            </a:r>
          </a:p>
        </p:txBody>
      </p:sp>
      <p:sp>
        <p:nvSpPr>
          <p:cNvPr id="91" name="직사각형 90"/>
          <p:cNvSpPr/>
          <p:nvPr/>
        </p:nvSpPr>
        <p:spPr>
          <a:xfrm>
            <a:off x="13896600" y="4694955"/>
            <a:ext cx="648000" cy="918000"/>
          </a:xfrm>
          <a:prstGeom prst="rect">
            <a:avLst/>
          </a:prstGeom>
          <a:solidFill>
            <a:srgbClr val="BE8D6E"/>
          </a:solidFill>
          <a:ln>
            <a:solidFill>
              <a:srgbClr val="BE8D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500" b="1" dirty="0"/>
              <a:t>FAQ</a:t>
            </a:r>
          </a:p>
          <a:p>
            <a:pPr algn="ctr"/>
            <a:r>
              <a:rPr lang="ko-KR" altLang="en-US" sz="1500" b="1" dirty="0"/>
              <a:t>게시판</a:t>
            </a:r>
          </a:p>
        </p:txBody>
      </p:sp>
      <p:sp>
        <p:nvSpPr>
          <p:cNvPr id="100" name="직사각형 99"/>
          <p:cNvSpPr/>
          <p:nvPr/>
        </p:nvSpPr>
        <p:spPr>
          <a:xfrm>
            <a:off x="9425874" y="4694955"/>
            <a:ext cx="648000" cy="918000"/>
          </a:xfrm>
          <a:prstGeom prst="rect">
            <a:avLst/>
          </a:prstGeom>
          <a:solidFill>
            <a:srgbClr val="BE8D6E"/>
          </a:solidFill>
          <a:ln>
            <a:solidFill>
              <a:srgbClr val="BE8D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/>
              <a:t>공지</a:t>
            </a:r>
            <a:endParaRPr lang="en-US" altLang="ko-KR" sz="1500" b="1" dirty="0"/>
          </a:p>
          <a:p>
            <a:pPr algn="ctr"/>
            <a:r>
              <a:rPr lang="ko-KR" altLang="en-US" sz="1500" b="1" dirty="0"/>
              <a:t>사항</a:t>
            </a:r>
          </a:p>
        </p:txBody>
      </p:sp>
      <p:sp>
        <p:nvSpPr>
          <p:cNvPr id="102" name="직사각형 101"/>
          <p:cNvSpPr/>
          <p:nvPr/>
        </p:nvSpPr>
        <p:spPr>
          <a:xfrm>
            <a:off x="11661239" y="4694955"/>
            <a:ext cx="648000" cy="918000"/>
          </a:xfrm>
          <a:prstGeom prst="rect">
            <a:avLst/>
          </a:prstGeom>
          <a:solidFill>
            <a:srgbClr val="BE8D6E"/>
          </a:solidFill>
          <a:ln>
            <a:solidFill>
              <a:srgbClr val="BE8D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500" b="1" dirty="0" err="1"/>
              <a:t>QnA</a:t>
            </a:r>
            <a:endParaRPr lang="en-US" altLang="ko-KR" sz="1500" b="1" dirty="0"/>
          </a:p>
          <a:p>
            <a:pPr algn="ctr"/>
            <a:r>
              <a:rPr lang="ko-KR" altLang="en-US" sz="1500" b="1" dirty="0"/>
              <a:t>게시판</a:t>
            </a:r>
          </a:p>
        </p:txBody>
      </p:sp>
      <p:sp>
        <p:nvSpPr>
          <p:cNvPr id="104" name="직사각형 103"/>
          <p:cNvSpPr/>
          <p:nvPr/>
        </p:nvSpPr>
        <p:spPr>
          <a:xfrm>
            <a:off x="6633971" y="6925800"/>
            <a:ext cx="648000" cy="918000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>
                <a:solidFill>
                  <a:schemeClr val="tx1"/>
                </a:solidFill>
              </a:rPr>
              <a:t>상품</a:t>
            </a:r>
            <a:endParaRPr lang="en-US" altLang="ko-KR" sz="15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1500" b="1" dirty="0">
                <a:solidFill>
                  <a:schemeClr val="tx1"/>
                </a:solidFill>
              </a:rPr>
              <a:t>보기</a:t>
            </a:r>
          </a:p>
        </p:txBody>
      </p:sp>
      <p:sp>
        <p:nvSpPr>
          <p:cNvPr id="106" name="직사각형 105"/>
          <p:cNvSpPr/>
          <p:nvPr/>
        </p:nvSpPr>
        <p:spPr>
          <a:xfrm>
            <a:off x="7714163" y="6925800"/>
            <a:ext cx="648000" cy="918000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>
                <a:solidFill>
                  <a:schemeClr val="tx1"/>
                </a:solidFill>
              </a:rPr>
              <a:t>상품</a:t>
            </a:r>
            <a:endParaRPr lang="en-US" altLang="ko-KR" sz="15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1500" b="1" dirty="0">
                <a:solidFill>
                  <a:schemeClr val="tx1"/>
                </a:solidFill>
              </a:rPr>
              <a:t>검색</a:t>
            </a:r>
          </a:p>
        </p:txBody>
      </p:sp>
      <p:cxnSp>
        <p:nvCxnSpPr>
          <p:cNvPr id="123" name="직선 연결선 122"/>
          <p:cNvCxnSpPr>
            <a:stCxn id="39" idx="0"/>
            <a:endCxn id="5" idx="2"/>
          </p:cNvCxnSpPr>
          <p:nvPr/>
        </p:nvCxnSpPr>
        <p:spPr>
          <a:xfrm flipV="1">
            <a:off x="8570196" y="1805360"/>
            <a:ext cx="0" cy="844088"/>
          </a:xfrm>
          <a:prstGeom prst="line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꺾인 연결선 124"/>
          <p:cNvCxnSpPr>
            <a:stCxn id="5" idx="2"/>
            <a:endCxn id="78" idx="0"/>
          </p:cNvCxnSpPr>
          <p:nvPr/>
        </p:nvCxnSpPr>
        <p:spPr>
          <a:xfrm rot="5400000">
            <a:off x="6490834" y="570083"/>
            <a:ext cx="844088" cy="3314640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꺾인 연결선 125"/>
          <p:cNvCxnSpPr>
            <a:stCxn id="78" idx="2"/>
            <a:endCxn id="85" idx="0"/>
          </p:cNvCxnSpPr>
          <p:nvPr/>
        </p:nvCxnSpPr>
        <p:spPr>
          <a:xfrm rot="16200000" flipH="1">
            <a:off x="4475826" y="3915177"/>
            <a:ext cx="1559508" cy="48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꺾인 연결선 126"/>
          <p:cNvCxnSpPr>
            <a:stCxn id="78" idx="2"/>
            <a:endCxn id="89" idx="0"/>
          </p:cNvCxnSpPr>
          <p:nvPr/>
        </p:nvCxnSpPr>
        <p:spPr>
          <a:xfrm rot="16200000" flipH="1">
            <a:off x="5607633" y="2783370"/>
            <a:ext cx="1559508" cy="2263662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꺾인 연결선 127"/>
          <p:cNvCxnSpPr>
            <a:stCxn id="78" idx="2"/>
            <a:endCxn id="100" idx="0"/>
          </p:cNvCxnSpPr>
          <p:nvPr/>
        </p:nvCxnSpPr>
        <p:spPr>
          <a:xfrm rot="16200000" flipH="1">
            <a:off x="6722961" y="1668042"/>
            <a:ext cx="1559508" cy="4494318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꺾인 연결선 128"/>
          <p:cNvCxnSpPr>
            <a:stCxn id="78" idx="2"/>
            <a:endCxn id="102" idx="0"/>
          </p:cNvCxnSpPr>
          <p:nvPr/>
        </p:nvCxnSpPr>
        <p:spPr>
          <a:xfrm rot="16200000" flipH="1">
            <a:off x="7840643" y="550360"/>
            <a:ext cx="1559508" cy="6729683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꺾인 연결선 129"/>
          <p:cNvCxnSpPr>
            <a:stCxn id="78" idx="2"/>
            <a:endCxn id="91" idx="0"/>
          </p:cNvCxnSpPr>
          <p:nvPr/>
        </p:nvCxnSpPr>
        <p:spPr>
          <a:xfrm rot="16200000" flipH="1">
            <a:off x="8958324" y="-567321"/>
            <a:ext cx="1559508" cy="8965044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꺾인 연결선 159"/>
          <p:cNvCxnSpPr>
            <a:stCxn id="89" idx="2"/>
            <a:endCxn id="104" idx="0"/>
          </p:cNvCxnSpPr>
          <p:nvPr/>
        </p:nvCxnSpPr>
        <p:spPr>
          <a:xfrm rot="5400000">
            <a:off x="6582173" y="5988755"/>
            <a:ext cx="1312845" cy="561248"/>
          </a:xfrm>
          <a:prstGeom prst="bentConnector3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직사각형 171"/>
          <p:cNvSpPr/>
          <p:nvPr/>
        </p:nvSpPr>
        <p:spPr>
          <a:xfrm>
            <a:off x="13896600" y="6925799"/>
            <a:ext cx="648000" cy="918000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 err="1">
                <a:solidFill>
                  <a:schemeClr val="tx1"/>
                </a:solidFill>
              </a:rPr>
              <a:t>글보기</a:t>
            </a:r>
            <a:endParaRPr lang="ko-KR" altLang="en-US" sz="1500" b="1" dirty="0">
              <a:solidFill>
                <a:schemeClr val="tx1"/>
              </a:solidFill>
            </a:endParaRPr>
          </a:p>
        </p:txBody>
      </p:sp>
      <p:cxnSp>
        <p:nvCxnSpPr>
          <p:cNvPr id="173" name="직선 연결선 172"/>
          <p:cNvCxnSpPr>
            <a:stCxn id="172" idx="0"/>
            <a:endCxn id="91" idx="2"/>
          </p:cNvCxnSpPr>
          <p:nvPr/>
        </p:nvCxnSpPr>
        <p:spPr>
          <a:xfrm flipV="1">
            <a:off x="14220600" y="5612956"/>
            <a:ext cx="0" cy="1312844"/>
          </a:xfrm>
          <a:prstGeom prst="line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꺾인 연결선 183"/>
          <p:cNvCxnSpPr>
            <a:stCxn id="102" idx="2"/>
            <a:endCxn id="186" idx="0"/>
          </p:cNvCxnSpPr>
          <p:nvPr/>
        </p:nvCxnSpPr>
        <p:spPr>
          <a:xfrm rot="16200000" flipH="1">
            <a:off x="11590641" y="6007552"/>
            <a:ext cx="1312845" cy="523652"/>
          </a:xfrm>
          <a:prstGeom prst="bentConnector3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" name="직사각형 184"/>
          <p:cNvSpPr/>
          <p:nvPr/>
        </p:nvSpPr>
        <p:spPr>
          <a:xfrm>
            <a:off x="11104698" y="6925800"/>
            <a:ext cx="648000" cy="918000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 err="1">
                <a:solidFill>
                  <a:schemeClr val="tx1"/>
                </a:solidFill>
              </a:rPr>
              <a:t>글보기</a:t>
            </a:r>
            <a:endParaRPr lang="ko-KR" altLang="en-US" sz="1500" b="1" dirty="0">
              <a:solidFill>
                <a:schemeClr val="tx1"/>
              </a:solidFill>
            </a:endParaRPr>
          </a:p>
        </p:txBody>
      </p:sp>
      <p:sp>
        <p:nvSpPr>
          <p:cNvPr id="186" name="직사각형 185"/>
          <p:cNvSpPr/>
          <p:nvPr/>
        </p:nvSpPr>
        <p:spPr>
          <a:xfrm>
            <a:off x="12184890" y="6925800"/>
            <a:ext cx="648000" cy="918000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 err="1">
                <a:solidFill>
                  <a:schemeClr val="tx1"/>
                </a:solidFill>
              </a:rPr>
              <a:t>글검색</a:t>
            </a:r>
            <a:endParaRPr lang="ko-KR" altLang="en-US" sz="1500" b="1" dirty="0">
              <a:solidFill>
                <a:schemeClr val="tx1"/>
              </a:solidFill>
            </a:endParaRPr>
          </a:p>
        </p:txBody>
      </p:sp>
      <p:cxnSp>
        <p:nvCxnSpPr>
          <p:cNvPr id="187" name="꺾인 연결선 186"/>
          <p:cNvCxnSpPr>
            <a:stCxn id="102" idx="2"/>
            <a:endCxn id="185" idx="0"/>
          </p:cNvCxnSpPr>
          <p:nvPr/>
        </p:nvCxnSpPr>
        <p:spPr>
          <a:xfrm rot="5400000">
            <a:off x="11050547" y="5991109"/>
            <a:ext cx="1312845" cy="556541"/>
          </a:xfrm>
          <a:prstGeom prst="bentConnector3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6" name="직사각형 195"/>
          <p:cNvSpPr/>
          <p:nvPr/>
        </p:nvSpPr>
        <p:spPr>
          <a:xfrm>
            <a:off x="9416123" y="6925799"/>
            <a:ext cx="648000" cy="918000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 err="1">
                <a:solidFill>
                  <a:schemeClr val="tx1"/>
                </a:solidFill>
              </a:rPr>
              <a:t>글보기</a:t>
            </a:r>
            <a:endParaRPr lang="ko-KR" altLang="en-US" sz="1500" b="1" dirty="0">
              <a:solidFill>
                <a:schemeClr val="tx1"/>
              </a:solidFill>
            </a:endParaRPr>
          </a:p>
        </p:txBody>
      </p:sp>
      <p:cxnSp>
        <p:nvCxnSpPr>
          <p:cNvPr id="197" name="직선 연결선 196"/>
          <p:cNvCxnSpPr>
            <a:stCxn id="196" idx="0"/>
            <a:endCxn id="100" idx="2"/>
          </p:cNvCxnSpPr>
          <p:nvPr/>
        </p:nvCxnSpPr>
        <p:spPr>
          <a:xfrm flipV="1">
            <a:off x="9740123" y="5612956"/>
            <a:ext cx="9752" cy="1312844"/>
          </a:xfrm>
          <a:prstGeom prst="line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그룹 1006"/>
          <p:cNvGrpSpPr/>
          <p:nvPr/>
        </p:nvGrpSpPr>
        <p:grpSpPr>
          <a:xfrm>
            <a:off x="690027" y="9259754"/>
            <a:ext cx="16923687" cy="24898"/>
            <a:chOff x="690027" y="9259754"/>
            <a:chExt cx="16923687" cy="24898"/>
          </a:xfrm>
        </p:grpSpPr>
        <p:pic>
          <p:nvPicPr>
            <p:cNvPr id="37" name="Object 1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0027" y="9259754"/>
              <a:ext cx="16923687" cy="24898"/>
            </a:xfrm>
            <a:prstGeom prst="rect">
              <a:avLst/>
            </a:prstGeom>
          </p:spPr>
        </p:pic>
      </p:grpSp>
      <p:pic>
        <p:nvPicPr>
          <p:cNvPr id="38" name="그림 3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8489" y="9353816"/>
            <a:ext cx="1824025" cy="818884"/>
          </a:xfrm>
          <a:prstGeom prst="rect">
            <a:avLst/>
          </a:prstGeom>
        </p:spPr>
      </p:pic>
      <p:sp>
        <p:nvSpPr>
          <p:cNvPr id="40" name="Object 44"/>
          <p:cNvSpPr txBox="1"/>
          <p:nvPr/>
        </p:nvSpPr>
        <p:spPr>
          <a:xfrm>
            <a:off x="711111" y="9669283"/>
            <a:ext cx="3633333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300" dirty="0" smtClean="0">
                <a:solidFill>
                  <a:srgbClr val="BE8D6E"/>
                </a:solidFill>
                <a:latin typeface="DynaPuff Regular" pitchFamily="2" charset="0"/>
                <a:ea typeface="DynaPuff Regular" pitchFamily="2" charset="0"/>
                <a:cs typeface="S-Core Dream 3 Light" pitchFamily="34" charset="0"/>
              </a:rPr>
              <a:t>About BOWOW</a:t>
            </a:r>
            <a:endParaRPr lang="en-US" dirty="0">
              <a:solidFill>
                <a:srgbClr val="BE8D6E"/>
              </a:solidFill>
              <a:latin typeface="DynaPuff Regular" pitchFamily="2" charset="0"/>
              <a:ea typeface="DynaPuff Regula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2913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771293" y="161010"/>
            <a:ext cx="440660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700" b="1" dirty="0">
                <a:solidFill>
                  <a:srgbClr val="756B5F"/>
                </a:solidFill>
              </a:rPr>
              <a:t>3.  </a:t>
            </a:r>
            <a:r>
              <a:rPr lang="ko-KR" altLang="en-US" sz="2700" b="1" dirty="0">
                <a:solidFill>
                  <a:srgbClr val="756B5F"/>
                </a:solidFill>
              </a:rPr>
              <a:t>작업분할구조도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119665" y="230261"/>
            <a:ext cx="2484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756B5F"/>
                </a:solidFill>
              </a:rPr>
              <a:t>(</a:t>
            </a:r>
            <a:r>
              <a:rPr lang="ko-KR" altLang="en-US" b="1" dirty="0">
                <a:solidFill>
                  <a:srgbClr val="756B5F"/>
                </a:solidFill>
              </a:rPr>
              <a:t>사용자 모드 측 </a:t>
            </a:r>
            <a:r>
              <a:rPr lang="en-US" altLang="ko-KR" b="1" dirty="0">
                <a:solidFill>
                  <a:srgbClr val="756B5F"/>
                </a:solidFill>
              </a:rPr>
              <a:t>WBS)</a:t>
            </a:r>
            <a:endParaRPr lang="ko-KR" altLang="en-US" b="1" dirty="0">
              <a:solidFill>
                <a:srgbClr val="756B5F"/>
              </a:solidFill>
            </a:endParaRPr>
          </a:p>
        </p:txBody>
      </p:sp>
      <p:cxnSp>
        <p:nvCxnSpPr>
          <p:cNvPr id="41" name="직선 연결선 40"/>
          <p:cNvCxnSpPr>
            <a:stCxn id="79" idx="2"/>
            <a:endCxn id="85" idx="0"/>
          </p:cNvCxnSpPr>
          <p:nvPr/>
        </p:nvCxnSpPr>
        <p:spPr>
          <a:xfrm>
            <a:off x="9110256" y="1805360"/>
            <a:ext cx="0" cy="530258"/>
          </a:xfrm>
          <a:prstGeom prst="line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꺾인 연결선 121"/>
          <p:cNvCxnSpPr>
            <a:stCxn id="85" idx="2"/>
            <a:endCxn id="82" idx="0"/>
          </p:cNvCxnSpPr>
          <p:nvPr/>
        </p:nvCxnSpPr>
        <p:spPr>
          <a:xfrm rot="16200000" flipH="1">
            <a:off x="13307297" y="-1375424"/>
            <a:ext cx="388589" cy="8782668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꺾인 연결선 116"/>
          <p:cNvCxnSpPr>
            <a:stCxn id="79" idx="2"/>
            <a:endCxn id="83" idx="0"/>
          </p:cNvCxnSpPr>
          <p:nvPr/>
        </p:nvCxnSpPr>
        <p:spPr>
          <a:xfrm rot="5400000">
            <a:off x="4483193" y="-2291448"/>
            <a:ext cx="530258" cy="8723871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/>
          <p:cNvSpPr/>
          <p:nvPr/>
        </p:nvSpPr>
        <p:spPr>
          <a:xfrm>
            <a:off x="8570256" y="1265360"/>
            <a:ext cx="1080000" cy="540000"/>
          </a:xfrm>
          <a:prstGeom prst="rect">
            <a:avLst/>
          </a:prstGeom>
          <a:solidFill>
            <a:srgbClr val="BE8D6E"/>
          </a:solidFill>
          <a:ln>
            <a:solidFill>
              <a:srgbClr val="BE8D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500" b="1" dirty="0" err="1"/>
              <a:t>bowow</a:t>
            </a:r>
            <a:endParaRPr lang="en-US" altLang="ko-KR" sz="1500" b="1" dirty="0"/>
          </a:p>
        </p:txBody>
      </p:sp>
      <p:sp>
        <p:nvSpPr>
          <p:cNvPr id="82" name="직사각형 81"/>
          <p:cNvSpPr/>
          <p:nvPr/>
        </p:nvSpPr>
        <p:spPr>
          <a:xfrm>
            <a:off x="17460924" y="3210206"/>
            <a:ext cx="864000" cy="486000"/>
          </a:xfrm>
          <a:prstGeom prst="rect">
            <a:avLst/>
          </a:prstGeom>
          <a:solidFill>
            <a:srgbClr val="BE8D6E">
              <a:alpha val="70000"/>
            </a:srgbClr>
          </a:solidFill>
          <a:ln>
            <a:solidFill>
              <a:srgbClr val="BE8D6E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/>
              <a:t>관리자</a:t>
            </a:r>
          </a:p>
        </p:txBody>
      </p:sp>
      <p:sp>
        <p:nvSpPr>
          <p:cNvPr id="83" name="직사각형 82"/>
          <p:cNvSpPr/>
          <p:nvPr/>
        </p:nvSpPr>
        <p:spPr>
          <a:xfrm>
            <a:off x="-45615" y="2335617"/>
            <a:ext cx="864000" cy="486000"/>
          </a:xfrm>
          <a:prstGeom prst="rect">
            <a:avLst/>
          </a:prstGeom>
          <a:solidFill>
            <a:srgbClr val="BE8D6E">
              <a:alpha val="70000"/>
            </a:srgbClr>
          </a:solidFill>
          <a:ln>
            <a:solidFill>
              <a:srgbClr val="BE8D6E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/>
              <a:t>비회원</a:t>
            </a:r>
          </a:p>
        </p:txBody>
      </p:sp>
      <p:sp>
        <p:nvSpPr>
          <p:cNvPr id="85" name="직사각형 84"/>
          <p:cNvSpPr/>
          <p:nvPr/>
        </p:nvSpPr>
        <p:spPr>
          <a:xfrm>
            <a:off x="8678256" y="2335617"/>
            <a:ext cx="864000" cy="486000"/>
          </a:xfrm>
          <a:prstGeom prst="rect">
            <a:avLst/>
          </a:prstGeom>
          <a:solidFill>
            <a:srgbClr val="BE8D6E"/>
          </a:solidFill>
          <a:ln>
            <a:solidFill>
              <a:srgbClr val="BE8D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/>
              <a:t>로그인</a:t>
            </a:r>
            <a:r>
              <a:rPr lang="en-US" altLang="ko-KR" sz="1500" b="1" dirty="0"/>
              <a:t>/</a:t>
            </a:r>
          </a:p>
          <a:p>
            <a:pPr algn="ctr"/>
            <a:r>
              <a:rPr lang="ko-KR" altLang="en-US" sz="1500" b="1" dirty="0"/>
              <a:t>로그아웃</a:t>
            </a:r>
          </a:p>
        </p:txBody>
      </p:sp>
      <p:sp>
        <p:nvSpPr>
          <p:cNvPr id="89" name="직사각형 88"/>
          <p:cNvSpPr/>
          <p:nvPr/>
        </p:nvSpPr>
        <p:spPr>
          <a:xfrm>
            <a:off x="5363616" y="3210206"/>
            <a:ext cx="864000" cy="486000"/>
          </a:xfrm>
          <a:prstGeom prst="rect">
            <a:avLst/>
          </a:prstGeom>
          <a:solidFill>
            <a:srgbClr val="BE8D6E"/>
          </a:solidFill>
          <a:ln>
            <a:solidFill>
              <a:srgbClr val="BE8D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/>
              <a:t>회원</a:t>
            </a:r>
            <a:endParaRPr lang="en-US" altLang="ko-KR" sz="1500" b="1" dirty="0"/>
          </a:p>
        </p:txBody>
      </p:sp>
      <p:sp>
        <p:nvSpPr>
          <p:cNvPr id="100" name="직사각형 99"/>
          <p:cNvSpPr/>
          <p:nvPr/>
        </p:nvSpPr>
        <p:spPr>
          <a:xfrm>
            <a:off x="3659531" y="4382394"/>
            <a:ext cx="648000" cy="918000"/>
          </a:xfrm>
          <a:prstGeom prst="rect">
            <a:avLst/>
          </a:prstGeom>
          <a:solidFill>
            <a:srgbClr val="BE8D6E"/>
          </a:solidFill>
          <a:ln>
            <a:solidFill>
              <a:srgbClr val="BE8D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/>
              <a:t>리뷰</a:t>
            </a:r>
            <a:endParaRPr lang="en-US" altLang="ko-KR" sz="1500" b="1" dirty="0"/>
          </a:p>
          <a:p>
            <a:pPr algn="ctr"/>
            <a:r>
              <a:rPr lang="ko-KR" altLang="en-US" sz="1500" b="1" dirty="0"/>
              <a:t>게시판</a:t>
            </a:r>
          </a:p>
        </p:txBody>
      </p:sp>
      <p:sp>
        <p:nvSpPr>
          <p:cNvPr id="102" name="직사각형 101"/>
          <p:cNvSpPr/>
          <p:nvPr/>
        </p:nvSpPr>
        <p:spPr>
          <a:xfrm>
            <a:off x="6712338" y="4382394"/>
            <a:ext cx="648000" cy="918000"/>
          </a:xfrm>
          <a:prstGeom prst="rect">
            <a:avLst/>
          </a:prstGeom>
          <a:solidFill>
            <a:srgbClr val="BE8D6E"/>
          </a:solidFill>
          <a:ln>
            <a:solidFill>
              <a:srgbClr val="BE8D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 err="1"/>
              <a:t>장바</a:t>
            </a:r>
            <a:endParaRPr lang="en-US" altLang="ko-KR" sz="1500" b="1" dirty="0"/>
          </a:p>
          <a:p>
            <a:pPr algn="ctr"/>
            <a:r>
              <a:rPr lang="ko-KR" altLang="en-US" sz="1500" b="1" dirty="0"/>
              <a:t>구니</a:t>
            </a:r>
          </a:p>
        </p:txBody>
      </p:sp>
      <p:sp>
        <p:nvSpPr>
          <p:cNvPr id="104" name="직사각형 103"/>
          <p:cNvSpPr/>
          <p:nvPr/>
        </p:nvSpPr>
        <p:spPr>
          <a:xfrm>
            <a:off x="9403950" y="4382394"/>
            <a:ext cx="648000" cy="918000"/>
          </a:xfrm>
          <a:prstGeom prst="rect">
            <a:avLst/>
          </a:prstGeom>
          <a:solidFill>
            <a:srgbClr val="BE8D6E"/>
          </a:solidFill>
          <a:ln>
            <a:solidFill>
              <a:srgbClr val="BE8D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/>
              <a:t>상품</a:t>
            </a:r>
            <a:endParaRPr lang="en-US" altLang="ko-KR" sz="1500" b="1" dirty="0"/>
          </a:p>
          <a:p>
            <a:pPr algn="ctr"/>
            <a:r>
              <a:rPr lang="ko-KR" altLang="en-US" sz="1500" b="1" dirty="0"/>
              <a:t>주문</a:t>
            </a:r>
          </a:p>
        </p:txBody>
      </p:sp>
      <p:sp>
        <p:nvSpPr>
          <p:cNvPr id="106" name="직사각형 105"/>
          <p:cNvSpPr/>
          <p:nvPr/>
        </p:nvSpPr>
        <p:spPr>
          <a:xfrm>
            <a:off x="12619325" y="4382394"/>
            <a:ext cx="648000" cy="918000"/>
          </a:xfrm>
          <a:prstGeom prst="rect">
            <a:avLst/>
          </a:prstGeom>
          <a:solidFill>
            <a:srgbClr val="BE8D6E"/>
          </a:solidFill>
          <a:ln>
            <a:solidFill>
              <a:srgbClr val="BE8D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500" b="1" dirty="0" err="1"/>
              <a:t>QnA</a:t>
            </a:r>
            <a:endParaRPr lang="en-US" altLang="ko-KR" sz="1500" b="1" dirty="0"/>
          </a:p>
          <a:p>
            <a:pPr algn="ctr"/>
            <a:r>
              <a:rPr lang="ko-KR" altLang="en-US" sz="1500" b="1" dirty="0"/>
              <a:t>게시판</a:t>
            </a:r>
          </a:p>
        </p:txBody>
      </p:sp>
      <p:sp>
        <p:nvSpPr>
          <p:cNvPr id="118" name="직사각형 117"/>
          <p:cNvSpPr/>
          <p:nvPr/>
        </p:nvSpPr>
        <p:spPr>
          <a:xfrm>
            <a:off x="16069850" y="4382394"/>
            <a:ext cx="648000" cy="918000"/>
          </a:xfrm>
          <a:prstGeom prst="rect">
            <a:avLst/>
          </a:prstGeom>
          <a:solidFill>
            <a:srgbClr val="BE8D6E"/>
          </a:solidFill>
          <a:ln>
            <a:solidFill>
              <a:srgbClr val="BE8D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500" b="1" dirty="0"/>
              <a:t>1:1</a:t>
            </a:r>
          </a:p>
          <a:p>
            <a:pPr algn="ctr"/>
            <a:r>
              <a:rPr lang="ko-KR" altLang="en-US" sz="1500" b="1" dirty="0"/>
              <a:t>문의</a:t>
            </a:r>
            <a:endParaRPr lang="en-US" altLang="ko-KR" sz="1500" b="1" dirty="0"/>
          </a:p>
          <a:p>
            <a:pPr algn="ctr"/>
            <a:r>
              <a:rPr lang="ko-KR" altLang="en-US" sz="1500" b="1" dirty="0"/>
              <a:t>게시판</a:t>
            </a:r>
          </a:p>
        </p:txBody>
      </p:sp>
      <p:cxnSp>
        <p:nvCxnSpPr>
          <p:cNvPr id="147" name="꺾인 연결선 146"/>
          <p:cNvCxnSpPr>
            <a:stCxn id="85" idx="2"/>
            <a:endCxn id="89" idx="0"/>
          </p:cNvCxnSpPr>
          <p:nvPr/>
        </p:nvCxnSpPr>
        <p:spPr>
          <a:xfrm rot="5400000">
            <a:off x="7258643" y="1358591"/>
            <a:ext cx="388589" cy="3314640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꺾인 연결선 147"/>
          <p:cNvCxnSpPr>
            <a:stCxn id="89" idx="2"/>
            <a:endCxn id="91" idx="0"/>
          </p:cNvCxnSpPr>
          <p:nvPr/>
        </p:nvCxnSpPr>
        <p:spPr>
          <a:xfrm rot="5400000">
            <a:off x="3135749" y="1722526"/>
            <a:ext cx="686189" cy="4633550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꺾인 연결선 148"/>
          <p:cNvCxnSpPr>
            <a:stCxn id="89" idx="2"/>
            <a:endCxn id="100" idx="0"/>
          </p:cNvCxnSpPr>
          <p:nvPr/>
        </p:nvCxnSpPr>
        <p:spPr>
          <a:xfrm rot="5400000">
            <a:off x="4546481" y="3133258"/>
            <a:ext cx="686189" cy="1812086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꺾인 연결선 149"/>
          <p:cNvCxnSpPr>
            <a:stCxn id="89" idx="2"/>
            <a:endCxn id="102" idx="0"/>
          </p:cNvCxnSpPr>
          <p:nvPr/>
        </p:nvCxnSpPr>
        <p:spPr>
          <a:xfrm rot="16200000" flipH="1">
            <a:off x="6072884" y="3418938"/>
            <a:ext cx="686189" cy="1240722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꺾인 연결선 150"/>
          <p:cNvCxnSpPr>
            <a:stCxn id="89" idx="2"/>
            <a:endCxn id="104" idx="0"/>
          </p:cNvCxnSpPr>
          <p:nvPr/>
        </p:nvCxnSpPr>
        <p:spPr>
          <a:xfrm rot="16200000" flipH="1">
            <a:off x="7418690" y="2073132"/>
            <a:ext cx="686189" cy="3932334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꺾인 연결선 151"/>
          <p:cNvCxnSpPr>
            <a:stCxn id="89" idx="2"/>
            <a:endCxn id="106" idx="0"/>
          </p:cNvCxnSpPr>
          <p:nvPr/>
        </p:nvCxnSpPr>
        <p:spPr>
          <a:xfrm rot="16200000" flipH="1">
            <a:off x="9026377" y="465445"/>
            <a:ext cx="686189" cy="7147709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꺾인 연결선 152"/>
          <p:cNvCxnSpPr>
            <a:stCxn id="89" idx="2"/>
            <a:endCxn id="118" idx="0"/>
          </p:cNvCxnSpPr>
          <p:nvPr/>
        </p:nvCxnSpPr>
        <p:spPr>
          <a:xfrm rot="16200000" flipH="1">
            <a:off x="10751639" y="-1259818"/>
            <a:ext cx="686189" cy="10598234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직사각형 90"/>
          <p:cNvSpPr/>
          <p:nvPr/>
        </p:nvSpPr>
        <p:spPr>
          <a:xfrm>
            <a:off x="838067" y="4382394"/>
            <a:ext cx="648000" cy="918000"/>
          </a:xfrm>
          <a:prstGeom prst="rect">
            <a:avLst/>
          </a:prstGeom>
          <a:solidFill>
            <a:srgbClr val="BE8D6E"/>
          </a:solidFill>
          <a:ln>
            <a:solidFill>
              <a:srgbClr val="BE8D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/>
              <a:t>마이</a:t>
            </a:r>
            <a:endParaRPr lang="en-US" altLang="ko-KR" sz="1500" b="1" dirty="0"/>
          </a:p>
          <a:p>
            <a:pPr algn="ctr"/>
            <a:r>
              <a:rPr lang="ko-KR" altLang="en-US" sz="1500" b="1" dirty="0"/>
              <a:t>페이지</a:t>
            </a:r>
            <a:endParaRPr lang="en-US" altLang="ko-KR" sz="1500" b="1" dirty="0"/>
          </a:p>
        </p:txBody>
      </p:sp>
      <p:cxnSp>
        <p:nvCxnSpPr>
          <p:cNvPr id="154" name="꺾인 연결선 153"/>
          <p:cNvCxnSpPr>
            <a:stCxn id="91" idx="2"/>
            <a:endCxn id="156" idx="0"/>
          </p:cNvCxnSpPr>
          <p:nvPr/>
        </p:nvCxnSpPr>
        <p:spPr>
          <a:xfrm rot="16200000" flipH="1">
            <a:off x="742994" y="5719466"/>
            <a:ext cx="1367286" cy="529142"/>
          </a:xfrm>
          <a:prstGeom prst="bentConnector3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직사각형 154"/>
          <p:cNvSpPr/>
          <p:nvPr/>
        </p:nvSpPr>
        <p:spPr>
          <a:xfrm>
            <a:off x="287016" y="6667680"/>
            <a:ext cx="648000" cy="918000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>
                <a:solidFill>
                  <a:schemeClr val="tx1"/>
                </a:solidFill>
              </a:rPr>
              <a:t>정보</a:t>
            </a:r>
            <a:endParaRPr lang="en-US" altLang="ko-KR" sz="15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1500" b="1" dirty="0">
                <a:solidFill>
                  <a:schemeClr val="tx1"/>
                </a:solidFill>
              </a:rPr>
              <a:t>수정</a:t>
            </a:r>
          </a:p>
        </p:txBody>
      </p:sp>
      <p:sp>
        <p:nvSpPr>
          <p:cNvPr id="156" name="직사각형 155"/>
          <p:cNvSpPr/>
          <p:nvPr/>
        </p:nvSpPr>
        <p:spPr>
          <a:xfrm>
            <a:off x="1367208" y="6667680"/>
            <a:ext cx="648000" cy="918000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>
                <a:solidFill>
                  <a:schemeClr val="tx1"/>
                </a:solidFill>
              </a:rPr>
              <a:t>회원</a:t>
            </a:r>
            <a:endParaRPr lang="en-US" altLang="ko-KR" sz="15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1500" b="1" dirty="0">
                <a:solidFill>
                  <a:schemeClr val="tx1"/>
                </a:solidFill>
              </a:rPr>
              <a:t>탈퇴</a:t>
            </a:r>
            <a:endParaRPr lang="en-US" altLang="ko-KR" sz="1500" b="1" dirty="0">
              <a:solidFill>
                <a:schemeClr val="tx1"/>
              </a:solidFill>
            </a:endParaRPr>
          </a:p>
        </p:txBody>
      </p:sp>
      <p:cxnSp>
        <p:nvCxnSpPr>
          <p:cNvPr id="157" name="꺾인 연결선 156"/>
          <p:cNvCxnSpPr>
            <a:stCxn id="91" idx="2"/>
            <a:endCxn id="155" idx="0"/>
          </p:cNvCxnSpPr>
          <p:nvPr/>
        </p:nvCxnSpPr>
        <p:spPr>
          <a:xfrm rot="5400000">
            <a:off x="202899" y="5708513"/>
            <a:ext cx="1367286" cy="551051"/>
          </a:xfrm>
          <a:prstGeom prst="bentConnector3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꺾인 연결선 157"/>
          <p:cNvCxnSpPr>
            <a:stCxn id="118" idx="2"/>
            <a:endCxn id="160" idx="0"/>
          </p:cNvCxnSpPr>
          <p:nvPr/>
        </p:nvCxnSpPr>
        <p:spPr>
          <a:xfrm rot="16200000" flipH="1">
            <a:off x="15901664" y="5792579"/>
            <a:ext cx="1367286" cy="382916"/>
          </a:xfrm>
          <a:prstGeom prst="bentConnector3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직사각형 158"/>
          <p:cNvSpPr/>
          <p:nvPr/>
        </p:nvSpPr>
        <p:spPr>
          <a:xfrm>
            <a:off x="15660701" y="6667680"/>
            <a:ext cx="648000" cy="918000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 err="1">
                <a:solidFill>
                  <a:schemeClr val="tx1"/>
                </a:solidFill>
              </a:rPr>
              <a:t>글보기</a:t>
            </a:r>
            <a:endParaRPr lang="ko-KR" altLang="en-US" sz="1500" b="1" dirty="0">
              <a:solidFill>
                <a:schemeClr val="tx1"/>
              </a:solidFill>
            </a:endParaRPr>
          </a:p>
        </p:txBody>
      </p:sp>
      <p:sp>
        <p:nvSpPr>
          <p:cNvPr id="160" name="직사각형 159"/>
          <p:cNvSpPr/>
          <p:nvPr/>
        </p:nvSpPr>
        <p:spPr>
          <a:xfrm>
            <a:off x="16452765" y="6667680"/>
            <a:ext cx="648000" cy="918000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 err="1">
                <a:solidFill>
                  <a:schemeClr val="tx1"/>
                </a:solidFill>
              </a:rPr>
              <a:t>글수정</a:t>
            </a:r>
            <a:endParaRPr lang="en-US" altLang="ko-KR" sz="1500" b="1" dirty="0">
              <a:solidFill>
                <a:schemeClr val="tx1"/>
              </a:solidFill>
            </a:endParaRPr>
          </a:p>
        </p:txBody>
      </p:sp>
      <p:cxnSp>
        <p:nvCxnSpPr>
          <p:cNvPr id="161" name="꺾인 연결선 160"/>
          <p:cNvCxnSpPr>
            <a:stCxn id="118" idx="2"/>
            <a:endCxn id="159" idx="0"/>
          </p:cNvCxnSpPr>
          <p:nvPr/>
        </p:nvCxnSpPr>
        <p:spPr>
          <a:xfrm rot="5400000">
            <a:off x="15505632" y="5779463"/>
            <a:ext cx="1367286" cy="409149"/>
          </a:xfrm>
          <a:prstGeom prst="bentConnector3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직사각형 161"/>
          <p:cNvSpPr/>
          <p:nvPr/>
        </p:nvSpPr>
        <p:spPr>
          <a:xfrm>
            <a:off x="17244828" y="6667680"/>
            <a:ext cx="648000" cy="918000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 err="1">
                <a:solidFill>
                  <a:schemeClr val="tx1"/>
                </a:solidFill>
              </a:rPr>
              <a:t>글삭제</a:t>
            </a:r>
            <a:endParaRPr lang="en-US" altLang="ko-KR" sz="1500" b="1" dirty="0">
              <a:solidFill>
                <a:schemeClr val="tx1"/>
              </a:solidFill>
            </a:endParaRPr>
          </a:p>
        </p:txBody>
      </p:sp>
      <p:sp>
        <p:nvSpPr>
          <p:cNvPr id="163" name="직사각형 162"/>
          <p:cNvSpPr/>
          <p:nvPr/>
        </p:nvSpPr>
        <p:spPr>
          <a:xfrm>
            <a:off x="14868636" y="6667680"/>
            <a:ext cx="648000" cy="918000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 err="1">
                <a:solidFill>
                  <a:schemeClr val="tx1"/>
                </a:solidFill>
              </a:rPr>
              <a:t>글작성</a:t>
            </a:r>
            <a:endParaRPr lang="ko-KR" altLang="en-US" sz="1500" b="1" dirty="0">
              <a:solidFill>
                <a:schemeClr val="tx1"/>
              </a:solidFill>
            </a:endParaRPr>
          </a:p>
        </p:txBody>
      </p:sp>
      <p:cxnSp>
        <p:nvCxnSpPr>
          <p:cNvPr id="164" name="꺾인 연결선 163"/>
          <p:cNvCxnSpPr>
            <a:stCxn id="118" idx="2"/>
            <a:endCxn id="163" idx="0"/>
          </p:cNvCxnSpPr>
          <p:nvPr/>
        </p:nvCxnSpPr>
        <p:spPr>
          <a:xfrm rot="5400000">
            <a:off x="15109601" y="5383432"/>
            <a:ext cx="1367286" cy="1201214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꺾인 연결선 164"/>
          <p:cNvCxnSpPr>
            <a:stCxn id="118" idx="2"/>
            <a:endCxn id="162" idx="0"/>
          </p:cNvCxnSpPr>
          <p:nvPr/>
        </p:nvCxnSpPr>
        <p:spPr>
          <a:xfrm rot="16200000" flipH="1">
            <a:off x="16297695" y="5396548"/>
            <a:ext cx="1367286" cy="1174979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꺾인 연결선 165"/>
          <p:cNvCxnSpPr>
            <a:stCxn id="100" idx="2"/>
            <a:endCxn id="168" idx="0"/>
          </p:cNvCxnSpPr>
          <p:nvPr/>
        </p:nvCxnSpPr>
        <p:spPr>
          <a:xfrm rot="16200000" flipH="1">
            <a:off x="3485814" y="5798110"/>
            <a:ext cx="1367286" cy="371855"/>
          </a:xfrm>
          <a:prstGeom prst="bentConnector3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직사각형 166"/>
          <p:cNvSpPr/>
          <p:nvPr/>
        </p:nvSpPr>
        <p:spPr>
          <a:xfrm>
            <a:off x="3239321" y="6667680"/>
            <a:ext cx="648000" cy="918000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 err="1">
                <a:solidFill>
                  <a:schemeClr val="tx1"/>
                </a:solidFill>
              </a:rPr>
              <a:t>글보기</a:t>
            </a:r>
            <a:endParaRPr lang="ko-KR" altLang="en-US" sz="1500" b="1" dirty="0">
              <a:solidFill>
                <a:schemeClr val="tx1"/>
              </a:solidFill>
            </a:endParaRPr>
          </a:p>
        </p:txBody>
      </p:sp>
      <p:sp>
        <p:nvSpPr>
          <p:cNvPr id="168" name="직사각형 167"/>
          <p:cNvSpPr/>
          <p:nvPr/>
        </p:nvSpPr>
        <p:spPr>
          <a:xfrm>
            <a:off x="4031385" y="6667680"/>
            <a:ext cx="648000" cy="918000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 err="1">
                <a:solidFill>
                  <a:schemeClr val="tx1"/>
                </a:solidFill>
              </a:rPr>
              <a:t>글수정</a:t>
            </a:r>
            <a:endParaRPr lang="en-US" altLang="ko-KR" sz="1500" b="1" dirty="0">
              <a:solidFill>
                <a:schemeClr val="tx1"/>
              </a:solidFill>
            </a:endParaRPr>
          </a:p>
        </p:txBody>
      </p:sp>
      <p:cxnSp>
        <p:nvCxnSpPr>
          <p:cNvPr id="169" name="꺾인 연결선 168"/>
          <p:cNvCxnSpPr>
            <a:stCxn id="100" idx="2"/>
            <a:endCxn id="167" idx="0"/>
          </p:cNvCxnSpPr>
          <p:nvPr/>
        </p:nvCxnSpPr>
        <p:spPr>
          <a:xfrm rot="5400000">
            <a:off x="3089783" y="5773932"/>
            <a:ext cx="1367286" cy="420210"/>
          </a:xfrm>
          <a:prstGeom prst="bentConnector3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직사각형 169"/>
          <p:cNvSpPr/>
          <p:nvPr/>
        </p:nvSpPr>
        <p:spPr>
          <a:xfrm>
            <a:off x="4823448" y="6667680"/>
            <a:ext cx="648000" cy="918000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 err="1">
                <a:solidFill>
                  <a:schemeClr val="tx1"/>
                </a:solidFill>
              </a:rPr>
              <a:t>글삭제</a:t>
            </a:r>
            <a:endParaRPr lang="en-US" altLang="ko-KR" sz="1500" b="1" dirty="0">
              <a:solidFill>
                <a:schemeClr val="tx1"/>
              </a:solidFill>
            </a:endParaRPr>
          </a:p>
        </p:txBody>
      </p:sp>
      <p:sp>
        <p:nvSpPr>
          <p:cNvPr id="171" name="직사각형 170"/>
          <p:cNvSpPr/>
          <p:nvPr/>
        </p:nvSpPr>
        <p:spPr>
          <a:xfrm>
            <a:off x="2447256" y="6667680"/>
            <a:ext cx="648000" cy="918000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 err="1">
                <a:solidFill>
                  <a:schemeClr val="tx1"/>
                </a:solidFill>
              </a:rPr>
              <a:t>글작성</a:t>
            </a:r>
            <a:endParaRPr lang="ko-KR" altLang="en-US" sz="1500" b="1" dirty="0">
              <a:solidFill>
                <a:schemeClr val="tx1"/>
              </a:solidFill>
            </a:endParaRPr>
          </a:p>
        </p:txBody>
      </p:sp>
      <p:cxnSp>
        <p:nvCxnSpPr>
          <p:cNvPr id="172" name="꺾인 연결선 171"/>
          <p:cNvCxnSpPr>
            <a:stCxn id="100" idx="2"/>
            <a:endCxn id="171" idx="0"/>
          </p:cNvCxnSpPr>
          <p:nvPr/>
        </p:nvCxnSpPr>
        <p:spPr>
          <a:xfrm rot="5400000">
            <a:off x="2693751" y="5377901"/>
            <a:ext cx="1367286" cy="1212275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꺾인 연결선 172"/>
          <p:cNvCxnSpPr>
            <a:stCxn id="100" idx="2"/>
            <a:endCxn id="170" idx="0"/>
          </p:cNvCxnSpPr>
          <p:nvPr/>
        </p:nvCxnSpPr>
        <p:spPr>
          <a:xfrm rot="16200000" flipH="1">
            <a:off x="3881846" y="5402078"/>
            <a:ext cx="1367286" cy="1163918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직사각형 173"/>
          <p:cNvSpPr/>
          <p:nvPr/>
        </p:nvSpPr>
        <p:spPr>
          <a:xfrm>
            <a:off x="2447256" y="8216852"/>
            <a:ext cx="648000" cy="918000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>
                <a:solidFill>
                  <a:schemeClr val="tx1"/>
                </a:solidFill>
              </a:rPr>
              <a:t>파일</a:t>
            </a:r>
            <a:endParaRPr lang="en-US" altLang="ko-KR" sz="15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1500" b="1" dirty="0">
                <a:solidFill>
                  <a:schemeClr val="tx1"/>
                </a:solidFill>
              </a:rPr>
              <a:t>업로드</a:t>
            </a:r>
          </a:p>
        </p:txBody>
      </p:sp>
      <p:sp>
        <p:nvSpPr>
          <p:cNvPr id="175" name="직사각형 174"/>
          <p:cNvSpPr/>
          <p:nvPr/>
        </p:nvSpPr>
        <p:spPr>
          <a:xfrm>
            <a:off x="3239321" y="8216852"/>
            <a:ext cx="648000" cy="918000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>
                <a:solidFill>
                  <a:schemeClr val="tx1"/>
                </a:solidFill>
              </a:rPr>
              <a:t>댓글</a:t>
            </a:r>
          </a:p>
        </p:txBody>
      </p:sp>
      <p:cxnSp>
        <p:nvCxnSpPr>
          <p:cNvPr id="176" name="직선 연결선 175"/>
          <p:cNvCxnSpPr>
            <a:stCxn id="171" idx="2"/>
            <a:endCxn id="174" idx="0"/>
          </p:cNvCxnSpPr>
          <p:nvPr/>
        </p:nvCxnSpPr>
        <p:spPr>
          <a:xfrm>
            <a:off x="2771256" y="7585681"/>
            <a:ext cx="0" cy="631172"/>
          </a:xfrm>
          <a:prstGeom prst="line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직선 연결선 176"/>
          <p:cNvCxnSpPr>
            <a:stCxn id="167" idx="2"/>
            <a:endCxn id="175" idx="0"/>
          </p:cNvCxnSpPr>
          <p:nvPr/>
        </p:nvCxnSpPr>
        <p:spPr>
          <a:xfrm>
            <a:off x="3563321" y="7585681"/>
            <a:ext cx="0" cy="631172"/>
          </a:xfrm>
          <a:prstGeom prst="line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꺾인 연결선 180"/>
          <p:cNvCxnSpPr>
            <a:endCxn id="183" idx="0"/>
          </p:cNvCxnSpPr>
          <p:nvPr/>
        </p:nvCxnSpPr>
        <p:spPr>
          <a:xfrm rot="16200000" flipH="1">
            <a:off x="12450954" y="5798111"/>
            <a:ext cx="1367286" cy="371855"/>
          </a:xfrm>
          <a:prstGeom prst="bentConnector3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2" name="직사각형 181"/>
          <p:cNvSpPr/>
          <p:nvPr/>
        </p:nvSpPr>
        <p:spPr>
          <a:xfrm>
            <a:off x="12204461" y="6667682"/>
            <a:ext cx="648000" cy="918000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 err="1">
                <a:solidFill>
                  <a:schemeClr val="tx1"/>
                </a:solidFill>
              </a:rPr>
              <a:t>글보기</a:t>
            </a:r>
            <a:endParaRPr lang="ko-KR" altLang="en-US" sz="1500" b="1" dirty="0">
              <a:solidFill>
                <a:schemeClr val="tx1"/>
              </a:solidFill>
            </a:endParaRPr>
          </a:p>
        </p:txBody>
      </p:sp>
      <p:sp>
        <p:nvSpPr>
          <p:cNvPr id="183" name="직사각형 182"/>
          <p:cNvSpPr/>
          <p:nvPr/>
        </p:nvSpPr>
        <p:spPr>
          <a:xfrm>
            <a:off x="12996525" y="6667682"/>
            <a:ext cx="648000" cy="918000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 err="1">
                <a:solidFill>
                  <a:schemeClr val="tx1"/>
                </a:solidFill>
              </a:rPr>
              <a:t>글수정</a:t>
            </a:r>
            <a:endParaRPr lang="en-US" altLang="ko-KR" sz="1500" b="1" dirty="0">
              <a:solidFill>
                <a:schemeClr val="tx1"/>
              </a:solidFill>
            </a:endParaRPr>
          </a:p>
        </p:txBody>
      </p:sp>
      <p:cxnSp>
        <p:nvCxnSpPr>
          <p:cNvPr id="184" name="꺾인 연결선 183"/>
          <p:cNvCxnSpPr>
            <a:endCxn id="182" idx="0"/>
          </p:cNvCxnSpPr>
          <p:nvPr/>
        </p:nvCxnSpPr>
        <p:spPr>
          <a:xfrm rot="5400000">
            <a:off x="12054923" y="5773934"/>
            <a:ext cx="1367286" cy="420210"/>
          </a:xfrm>
          <a:prstGeom prst="bentConnector3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" name="직사각형 184"/>
          <p:cNvSpPr/>
          <p:nvPr/>
        </p:nvSpPr>
        <p:spPr>
          <a:xfrm>
            <a:off x="13788588" y="6667682"/>
            <a:ext cx="648000" cy="918000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 err="1">
                <a:solidFill>
                  <a:schemeClr val="tx1"/>
                </a:solidFill>
              </a:rPr>
              <a:t>글삭제</a:t>
            </a:r>
            <a:endParaRPr lang="en-US" altLang="ko-KR" sz="1500" b="1" dirty="0">
              <a:solidFill>
                <a:schemeClr val="tx1"/>
              </a:solidFill>
            </a:endParaRPr>
          </a:p>
        </p:txBody>
      </p:sp>
      <p:sp>
        <p:nvSpPr>
          <p:cNvPr id="186" name="직사각형 185"/>
          <p:cNvSpPr/>
          <p:nvPr/>
        </p:nvSpPr>
        <p:spPr>
          <a:xfrm>
            <a:off x="11412396" y="6667682"/>
            <a:ext cx="648000" cy="918000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 err="1">
                <a:solidFill>
                  <a:schemeClr val="tx1"/>
                </a:solidFill>
              </a:rPr>
              <a:t>글작성</a:t>
            </a:r>
            <a:endParaRPr lang="ko-KR" altLang="en-US" sz="1500" b="1" dirty="0">
              <a:solidFill>
                <a:schemeClr val="tx1"/>
              </a:solidFill>
            </a:endParaRPr>
          </a:p>
        </p:txBody>
      </p:sp>
      <p:cxnSp>
        <p:nvCxnSpPr>
          <p:cNvPr id="187" name="꺾인 연결선 186"/>
          <p:cNvCxnSpPr>
            <a:endCxn id="186" idx="0"/>
          </p:cNvCxnSpPr>
          <p:nvPr/>
        </p:nvCxnSpPr>
        <p:spPr>
          <a:xfrm rot="5400000">
            <a:off x="11658891" y="5377903"/>
            <a:ext cx="1367286" cy="1212275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꺾인 연결선 187"/>
          <p:cNvCxnSpPr>
            <a:endCxn id="185" idx="0"/>
          </p:cNvCxnSpPr>
          <p:nvPr/>
        </p:nvCxnSpPr>
        <p:spPr>
          <a:xfrm rot="16200000" flipH="1">
            <a:off x="12846986" y="5402080"/>
            <a:ext cx="1367286" cy="1163918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9" name="직사각형 188"/>
          <p:cNvSpPr/>
          <p:nvPr/>
        </p:nvSpPr>
        <p:spPr>
          <a:xfrm>
            <a:off x="11412396" y="8216853"/>
            <a:ext cx="648000" cy="918000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>
                <a:solidFill>
                  <a:schemeClr val="tx1"/>
                </a:solidFill>
              </a:rPr>
              <a:t>문의</a:t>
            </a:r>
            <a:endParaRPr lang="en-US" altLang="ko-KR" sz="15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1500" b="1" dirty="0">
                <a:solidFill>
                  <a:schemeClr val="tx1"/>
                </a:solidFill>
              </a:rPr>
              <a:t>상품</a:t>
            </a:r>
            <a:endParaRPr lang="en-US" altLang="ko-KR" sz="15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1500" b="1" dirty="0">
                <a:solidFill>
                  <a:schemeClr val="tx1"/>
                </a:solidFill>
              </a:rPr>
              <a:t>등록</a:t>
            </a:r>
            <a:endParaRPr lang="en-US" altLang="ko-KR" sz="1500" b="1" dirty="0">
              <a:solidFill>
                <a:schemeClr val="tx1"/>
              </a:solidFill>
            </a:endParaRPr>
          </a:p>
        </p:txBody>
      </p:sp>
      <p:cxnSp>
        <p:nvCxnSpPr>
          <p:cNvPr id="191" name="직선 연결선 190"/>
          <p:cNvCxnSpPr>
            <a:stCxn id="186" idx="2"/>
            <a:endCxn id="189" idx="0"/>
          </p:cNvCxnSpPr>
          <p:nvPr/>
        </p:nvCxnSpPr>
        <p:spPr>
          <a:xfrm>
            <a:off x="11736396" y="7585682"/>
            <a:ext cx="0" cy="631172"/>
          </a:xfrm>
          <a:prstGeom prst="line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8" name="직사각형 197"/>
          <p:cNvSpPr/>
          <p:nvPr/>
        </p:nvSpPr>
        <p:spPr>
          <a:xfrm>
            <a:off x="5903640" y="6667680"/>
            <a:ext cx="648003" cy="918003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>
                <a:solidFill>
                  <a:schemeClr val="tx1"/>
                </a:solidFill>
              </a:rPr>
              <a:t>상품</a:t>
            </a:r>
            <a:endParaRPr lang="en-US" altLang="ko-KR" sz="15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1500" b="1" dirty="0">
                <a:solidFill>
                  <a:schemeClr val="tx1"/>
                </a:solidFill>
              </a:rPr>
              <a:t>추가</a:t>
            </a:r>
            <a:endParaRPr lang="en-US" altLang="ko-KR" sz="1500" b="1" dirty="0">
              <a:solidFill>
                <a:schemeClr val="tx1"/>
              </a:solidFill>
            </a:endParaRPr>
          </a:p>
        </p:txBody>
      </p:sp>
      <p:sp>
        <p:nvSpPr>
          <p:cNvPr id="199" name="직사각형 198"/>
          <p:cNvSpPr/>
          <p:nvPr/>
        </p:nvSpPr>
        <p:spPr>
          <a:xfrm>
            <a:off x="6712335" y="6667680"/>
            <a:ext cx="648003" cy="918003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 err="1">
                <a:solidFill>
                  <a:schemeClr val="tx1"/>
                </a:solidFill>
              </a:rPr>
              <a:t>리스트수정</a:t>
            </a:r>
            <a:endParaRPr lang="ko-KR" altLang="en-US" sz="1500" b="1" dirty="0">
              <a:solidFill>
                <a:schemeClr val="tx1"/>
              </a:solidFill>
            </a:endParaRPr>
          </a:p>
        </p:txBody>
      </p:sp>
      <p:sp>
        <p:nvSpPr>
          <p:cNvPr id="200" name="직사각형 199"/>
          <p:cNvSpPr/>
          <p:nvPr/>
        </p:nvSpPr>
        <p:spPr>
          <a:xfrm>
            <a:off x="7521030" y="6667680"/>
            <a:ext cx="648003" cy="918003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>
                <a:solidFill>
                  <a:schemeClr val="tx1"/>
                </a:solidFill>
              </a:rPr>
              <a:t>상품</a:t>
            </a:r>
            <a:endParaRPr lang="en-US" altLang="ko-KR" sz="15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1500" b="1" dirty="0">
                <a:solidFill>
                  <a:schemeClr val="tx1"/>
                </a:solidFill>
              </a:rPr>
              <a:t>삭제</a:t>
            </a:r>
          </a:p>
        </p:txBody>
      </p:sp>
      <p:cxnSp>
        <p:nvCxnSpPr>
          <p:cNvPr id="204" name="직선 연결선 203"/>
          <p:cNvCxnSpPr>
            <a:stCxn id="102" idx="2"/>
            <a:endCxn id="199" idx="0"/>
          </p:cNvCxnSpPr>
          <p:nvPr/>
        </p:nvCxnSpPr>
        <p:spPr>
          <a:xfrm flipH="1">
            <a:off x="7036337" y="5300394"/>
            <a:ext cx="2" cy="1367286"/>
          </a:xfrm>
          <a:prstGeom prst="line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꺾인 연결선 206"/>
          <p:cNvCxnSpPr>
            <a:stCxn id="102" idx="2"/>
            <a:endCxn id="200" idx="0"/>
          </p:cNvCxnSpPr>
          <p:nvPr/>
        </p:nvCxnSpPr>
        <p:spPr>
          <a:xfrm rot="16200000" flipH="1">
            <a:off x="6757041" y="5579690"/>
            <a:ext cx="1367286" cy="808694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꺾인 연결선 209"/>
          <p:cNvCxnSpPr>
            <a:stCxn id="102" idx="2"/>
            <a:endCxn id="198" idx="0"/>
          </p:cNvCxnSpPr>
          <p:nvPr/>
        </p:nvCxnSpPr>
        <p:spPr>
          <a:xfrm rot="5400000">
            <a:off x="5948348" y="5579690"/>
            <a:ext cx="1367286" cy="808697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3" name="직사각형 212"/>
          <p:cNvSpPr/>
          <p:nvPr/>
        </p:nvSpPr>
        <p:spPr>
          <a:xfrm>
            <a:off x="8603940" y="6667682"/>
            <a:ext cx="648003" cy="918003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>
                <a:solidFill>
                  <a:schemeClr val="tx1"/>
                </a:solidFill>
              </a:rPr>
              <a:t>주문서</a:t>
            </a:r>
            <a:endParaRPr lang="en-US" altLang="ko-KR" sz="15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1500" b="1" dirty="0">
                <a:solidFill>
                  <a:schemeClr val="tx1"/>
                </a:solidFill>
              </a:rPr>
              <a:t>작성</a:t>
            </a:r>
          </a:p>
        </p:txBody>
      </p:sp>
      <p:sp>
        <p:nvSpPr>
          <p:cNvPr id="214" name="직사각형 213"/>
          <p:cNvSpPr/>
          <p:nvPr/>
        </p:nvSpPr>
        <p:spPr>
          <a:xfrm>
            <a:off x="9412635" y="6667682"/>
            <a:ext cx="648003" cy="918003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>
                <a:solidFill>
                  <a:schemeClr val="tx1"/>
                </a:solidFill>
              </a:rPr>
              <a:t>주문</a:t>
            </a:r>
            <a:endParaRPr lang="en-US" altLang="ko-KR" sz="15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1500" b="1" dirty="0">
                <a:solidFill>
                  <a:schemeClr val="tx1"/>
                </a:solidFill>
              </a:rPr>
              <a:t>하기</a:t>
            </a:r>
          </a:p>
        </p:txBody>
      </p:sp>
      <p:sp>
        <p:nvSpPr>
          <p:cNvPr id="215" name="직사각형 214"/>
          <p:cNvSpPr/>
          <p:nvPr/>
        </p:nvSpPr>
        <p:spPr>
          <a:xfrm>
            <a:off x="10221330" y="6667682"/>
            <a:ext cx="648003" cy="918003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>
                <a:solidFill>
                  <a:schemeClr val="tx1"/>
                </a:solidFill>
              </a:rPr>
              <a:t>주문</a:t>
            </a:r>
            <a:endParaRPr lang="en-US" altLang="ko-KR" sz="15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1500" b="1" dirty="0">
                <a:solidFill>
                  <a:schemeClr val="tx1"/>
                </a:solidFill>
              </a:rPr>
              <a:t>내역</a:t>
            </a:r>
          </a:p>
        </p:txBody>
      </p:sp>
      <p:cxnSp>
        <p:nvCxnSpPr>
          <p:cNvPr id="216" name="직선 연결선 215"/>
          <p:cNvCxnSpPr>
            <a:stCxn id="104" idx="2"/>
            <a:endCxn id="214" idx="0"/>
          </p:cNvCxnSpPr>
          <p:nvPr/>
        </p:nvCxnSpPr>
        <p:spPr>
          <a:xfrm>
            <a:off x="9727951" y="5300395"/>
            <a:ext cx="8687" cy="1367288"/>
          </a:xfrm>
          <a:prstGeom prst="line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꺾인 연결선 216"/>
          <p:cNvCxnSpPr>
            <a:stCxn id="104" idx="2"/>
            <a:endCxn id="215" idx="0"/>
          </p:cNvCxnSpPr>
          <p:nvPr/>
        </p:nvCxnSpPr>
        <p:spPr>
          <a:xfrm rot="16200000" flipH="1">
            <a:off x="9452998" y="5575346"/>
            <a:ext cx="1367288" cy="817382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꺾인 연결선 217"/>
          <p:cNvCxnSpPr>
            <a:stCxn id="104" idx="2"/>
            <a:endCxn id="213" idx="0"/>
          </p:cNvCxnSpPr>
          <p:nvPr/>
        </p:nvCxnSpPr>
        <p:spPr>
          <a:xfrm rot="5400000">
            <a:off x="8644304" y="5584034"/>
            <a:ext cx="1367288" cy="800009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" name="그룹 1006"/>
          <p:cNvGrpSpPr/>
          <p:nvPr/>
        </p:nvGrpSpPr>
        <p:grpSpPr>
          <a:xfrm>
            <a:off x="690027" y="9259754"/>
            <a:ext cx="16923687" cy="24898"/>
            <a:chOff x="690027" y="9259754"/>
            <a:chExt cx="16923687" cy="24898"/>
          </a:xfrm>
        </p:grpSpPr>
        <p:pic>
          <p:nvPicPr>
            <p:cNvPr id="73" name="Object 1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0027" y="9259754"/>
              <a:ext cx="16923687" cy="24898"/>
            </a:xfrm>
            <a:prstGeom prst="rect">
              <a:avLst/>
            </a:prstGeom>
          </p:spPr>
        </p:pic>
      </p:grpSp>
      <p:pic>
        <p:nvPicPr>
          <p:cNvPr id="74" name="그림 7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8489" y="9353816"/>
            <a:ext cx="1824025" cy="818884"/>
          </a:xfrm>
          <a:prstGeom prst="rect">
            <a:avLst/>
          </a:prstGeom>
        </p:spPr>
      </p:pic>
      <p:sp>
        <p:nvSpPr>
          <p:cNvPr id="75" name="Object 44"/>
          <p:cNvSpPr txBox="1"/>
          <p:nvPr/>
        </p:nvSpPr>
        <p:spPr>
          <a:xfrm>
            <a:off x="711111" y="9669283"/>
            <a:ext cx="3633333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300" dirty="0" smtClean="0">
                <a:solidFill>
                  <a:srgbClr val="BE8D6E"/>
                </a:solidFill>
                <a:latin typeface="DynaPuff Regular" pitchFamily="2" charset="0"/>
                <a:ea typeface="DynaPuff Regular" pitchFamily="2" charset="0"/>
                <a:cs typeface="S-Core Dream 3 Light" pitchFamily="34" charset="0"/>
              </a:rPr>
              <a:t>About BOWOW</a:t>
            </a:r>
            <a:endParaRPr lang="en-US" dirty="0">
              <a:solidFill>
                <a:srgbClr val="BE8D6E"/>
              </a:solidFill>
              <a:latin typeface="DynaPuff Regular" pitchFamily="2" charset="0"/>
              <a:ea typeface="DynaPuff Regula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6456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771293" y="161010"/>
            <a:ext cx="440660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700" b="1" dirty="0">
                <a:solidFill>
                  <a:srgbClr val="756B5F"/>
                </a:solidFill>
              </a:rPr>
              <a:t>3.  </a:t>
            </a:r>
            <a:r>
              <a:rPr lang="ko-KR" altLang="en-US" sz="2700" b="1" dirty="0">
                <a:solidFill>
                  <a:srgbClr val="756B5F"/>
                </a:solidFill>
              </a:rPr>
              <a:t>작업분할구조도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119665" y="230261"/>
            <a:ext cx="2484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756B5F"/>
                </a:solidFill>
              </a:rPr>
              <a:t>(</a:t>
            </a:r>
            <a:r>
              <a:rPr lang="ko-KR" altLang="en-US" b="1" dirty="0">
                <a:solidFill>
                  <a:srgbClr val="756B5F"/>
                </a:solidFill>
              </a:rPr>
              <a:t>관리자 모드 측 </a:t>
            </a:r>
            <a:r>
              <a:rPr lang="en-US" altLang="ko-KR" b="1" dirty="0">
                <a:solidFill>
                  <a:srgbClr val="756B5F"/>
                </a:solidFill>
              </a:rPr>
              <a:t>WBS)</a:t>
            </a:r>
            <a:endParaRPr lang="ko-KR" altLang="en-US" b="1" dirty="0">
              <a:solidFill>
                <a:srgbClr val="756B5F"/>
              </a:solidFill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8570256" y="1265360"/>
            <a:ext cx="1080000" cy="540000"/>
          </a:xfrm>
          <a:prstGeom prst="rect">
            <a:avLst/>
          </a:prstGeom>
          <a:solidFill>
            <a:srgbClr val="BE8D6E"/>
          </a:solidFill>
          <a:ln>
            <a:solidFill>
              <a:srgbClr val="BE8D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500" b="1" dirty="0" err="1"/>
              <a:t>bowow</a:t>
            </a:r>
            <a:endParaRPr lang="en-US" altLang="ko-KR" sz="1500" b="1" dirty="0"/>
          </a:p>
        </p:txBody>
      </p:sp>
      <p:sp>
        <p:nvSpPr>
          <p:cNvPr id="63" name="직사각형 62"/>
          <p:cNvSpPr/>
          <p:nvPr/>
        </p:nvSpPr>
        <p:spPr>
          <a:xfrm>
            <a:off x="-36924" y="3320615"/>
            <a:ext cx="864000" cy="486000"/>
          </a:xfrm>
          <a:prstGeom prst="rect">
            <a:avLst/>
          </a:prstGeom>
          <a:solidFill>
            <a:srgbClr val="BE8D6E">
              <a:alpha val="70000"/>
            </a:srgbClr>
          </a:solidFill>
          <a:ln>
            <a:solidFill>
              <a:srgbClr val="BE8D6E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/>
              <a:t>회원</a:t>
            </a:r>
          </a:p>
        </p:txBody>
      </p:sp>
      <p:sp>
        <p:nvSpPr>
          <p:cNvPr id="64" name="직사각형 63"/>
          <p:cNvSpPr/>
          <p:nvPr/>
        </p:nvSpPr>
        <p:spPr>
          <a:xfrm>
            <a:off x="8678256" y="2220788"/>
            <a:ext cx="864000" cy="486000"/>
          </a:xfrm>
          <a:prstGeom prst="rect">
            <a:avLst/>
          </a:prstGeom>
          <a:solidFill>
            <a:srgbClr val="BE8D6E"/>
          </a:solidFill>
          <a:ln>
            <a:solidFill>
              <a:srgbClr val="BE8D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/>
              <a:t>로그인</a:t>
            </a:r>
            <a:r>
              <a:rPr lang="en-US" altLang="ko-KR" sz="1500" b="1" dirty="0"/>
              <a:t>/</a:t>
            </a:r>
          </a:p>
          <a:p>
            <a:pPr algn="ctr"/>
            <a:r>
              <a:rPr lang="ko-KR" altLang="en-US" sz="1500" b="1" dirty="0"/>
              <a:t>로그아웃</a:t>
            </a:r>
          </a:p>
        </p:txBody>
      </p:sp>
      <p:sp>
        <p:nvSpPr>
          <p:cNvPr id="65" name="직사각형 64"/>
          <p:cNvSpPr/>
          <p:nvPr/>
        </p:nvSpPr>
        <p:spPr>
          <a:xfrm>
            <a:off x="11196228" y="3320615"/>
            <a:ext cx="864000" cy="486000"/>
          </a:xfrm>
          <a:prstGeom prst="rect">
            <a:avLst/>
          </a:prstGeom>
          <a:solidFill>
            <a:srgbClr val="BE8D6E"/>
          </a:solidFill>
          <a:ln>
            <a:solidFill>
              <a:srgbClr val="BE8D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/>
              <a:t>관리자</a:t>
            </a:r>
            <a:endParaRPr lang="en-US" altLang="ko-KR" sz="1500" b="1" dirty="0"/>
          </a:p>
        </p:txBody>
      </p:sp>
      <p:sp>
        <p:nvSpPr>
          <p:cNvPr id="66" name="직사각형 65"/>
          <p:cNvSpPr/>
          <p:nvPr/>
        </p:nvSpPr>
        <p:spPr>
          <a:xfrm>
            <a:off x="4162989" y="4558871"/>
            <a:ext cx="648000" cy="918000"/>
          </a:xfrm>
          <a:prstGeom prst="rect">
            <a:avLst/>
          </a:prstGeom>
          <a:solidFill>
            <a:srgbClr val="BE8D6E"/>
          </a:solidFill>
          <a:ln>
            <a:solidFill>
              <a:srgbClr val="BE8D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500" b="1" dirty="0" err="1"/>
              <a:t>QnA</a:t>
            </a:r>
            <a:endParaRPr lang="en-US" altLang="ko-KR" sz="1500" b="1" dirty="0"/>
          </a:p>
          <a:p>
            <a:pPr algn="ctr"/>
            <a:r>
              <a:rPr lang="ko-KR" altLang="en-US" sz="1500" b="1" dirty="0"/>
              <a:t>게시판</a:t>
            </a:r>
          </a:p>
        </p:txBody>
      </p:sp>
      <p:sp>
        <p:nvSpPr>
          <p:cNvPr id="68" name="직사각형 67"/>
          <p:cNvSpPr/>
          <p:nvPr/>
        </p:nvSpPr>
        <p:spPr>
          <a:xfrm>
            <a:off x="6976721" y="4558871"/>
            <a:ext cx="648000" cy="918000"/>
          </a:xfrm>
          <a:prstGeom prst="rect">
            <a:avLst/>
          </a:prstGeom>
          <a:solidFill>
            <a:srgbClr val="BE8D6E"/>
          </a:solidFill>
          <a:ln>
            <a:solidFill>
              <a:srgbClr val="BE8D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500" b="1" dirty="0"/>
              <a:t>FAQ</a:t>
            </a:r>
          </a:p>
          <a:p>
            <a:pPr algn="ctr"/>
            <a:r>
              <a:rPr lang="ko-KR" altLang="en-US" sz="1500" b="1" dirty="0"/>
              <a:t>게시판</a:t>
            </a:r>
            <a:endParaRPr lang="en-US" altLang="ko-KR" sz="1500" b="1" dirty="0"/>
          </a:p>
        </p:txBody>
      </p:sp>
      <p:sp>
        <p:nvSpPr>
          <p:cNvPr id="69" name="직사각형 68"/>
          <p:cNvSpPr/>
          <p:nvPr/>
        </p:nvSpPr>
        <p:spPr>
          <a:xfrm>
            <a:off x="9790452" y="4558871"/>
            <a:ext cx="648000" cy="918000"/>
          </a:xfrm>
          <a:prstGeom prst="rect">
            <a:avLst/>
          </a:prstGeom>
          <a:solidFill>
            <a:srgbClr val="BE8D6E"/>
          </a:solidFill>
          <a:ln>
            <a:solidFill>
              <a:srgbClr val="BE8D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500" b="1" dirty="0"/>
              <a:t>1:1</a:t>
            </a:r>
          </a:p>
          <a:p>
            <a:pPr algn="ctr"/>
            <a:r>
              <a:rPr lang="ko-KR" altLang="en-US" sz="1500" b="1" dirty="0"/>
              <a:t>문의</a:t>
            </a:r>
            <a:endParaRPr lang="en-US" altLang="ko-KR" sz="1500" b="1" dirty="0"/>
          </a:p>
          <a:p>
            <a:pPr algn="ctr"/>
            <a:r>
              <a:rPr lang="ko-KR" altLang="en-US" sz="1500" b="1" dirty="0"/>
              <a:t>게시판</a:t>
            </a:r>
          </a:p>
        </p:txBody>
      </p:sp>
      <p:sp>
        <p:nvSpPr>
          <p:cNvPr id="70" name="직사각형 69"/>
          <p:cNvSpPr/>
          <p:nvPr/>
        </p:nvSpPr>
        <p:spPr>
          <a:xfrm>
            <a:off x="12604184" y="4558871"/>
            <a:ext cx="648000" cy="918000"/>
          </a:xfrm>
          <a:prstGeom prst="rect">
            <a:avLst/>
          </a:prstGeom>
          <a:solidFill>
            <a:srgbClr val="BE8D6E"/>
          </a:solidFill>
          <a:ln>
            <a:solidFill>
              <a:srgbClr val="BE8D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/>
              <a:t>공지</a:t>
            </a:r>
            <a:endParaRPr lang="en-US" altLang="ko-KR" sz="1500" b="1" dirty="0"/>
          </a:p>
          <a:p>
            <a:pPr algn="ctr"/>
            <a:r>
              <a:rPr lang="ko-KR" altLang="en-US" sz="1500" b="1" dirty="0"/>
              <a:t>사항</a:t>
            </a:r>
            <a:endParaRPr lang="en-US" altLang="ko-KR" sz="1500" b="1" dirty="0"/>
          </a:p>
          <a:p>
            <a:pPr algn="ctr"/>
            <a:r>
              <a:rPr lang="ko-KR" altLang="en-US" sz="1500" b="1" dirty="0"/>
              <a:t>게시판</a:t>
            </a:r>
          </a:p>
        </p:txBody>
      </p:sp>
      <p:sp>
        <p:nvSpPr>
          <p:cNvPr id="72" name="직사각형 71"/>
          <p:cNvSpPr/>
          <p:nvPr/>
        </p:nvSpPr>
        <p:spPr>
          <a:xfrm>
            <a:off x="15417915" y="4558871"/>
            <a:ext cx="648000" cy="918000"/>
          </a:xfrm>
          <a:prstGeom prst="rect">
            <a:avLst/>
          </a:prstGeom>
          <a:solidFill>
            <a:srgbClr val="BE8D6E"/>
          </a:solidFill>
          <a:ln>
            <a:solidFill>
              <a:srgbClr val="BE8D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/>
              <a:t>매출</a:t>
            </a:r>
            <a:endParaRPr lang="en-US" altLang="ko-KR" sz="1500" b="1" dirty="0"/>
          </a:p>
          <a:p>
            <a:pPr algn="ctr"/>
            <a:r>
              <a:rPr lang="ko-KR" altLang="en-US" sz="1500" b="1" dirty="0"/>
              <a:t>통계</a:t>
            </a:r>
            <a:endParaRPr lang="en-US" altLang="ko-KR" sz="1500" b="1" dirty="0"/>
          </a:p>
        </p:txBody>
      </p:sp>
      <p:cxnSp>
        <p:nvCxnSpPr>
          <p:cNvPr id="92" name="직선 연결선 91"/>
          <p:cNvCxnSpPr>
            <a:stCxn id="64" idx="0"/>
            <a:endCxn id="60" idx="2"/>
          </p:cNvCxnSpPr>
          <p:nvPr/>
        </p:nvCxnSpPr>
        <p:spPr>
          <a:xfrm flipV="1">
            <a:off x="9110256" y="1805360"/>
            <a:ext cx="0" cy="415428"/>
          </a:xfrm>
          <a:prstGeom prst="line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꺾인 연결선 92"/>
          <p:cNvCxnSpPr>
            <a:stCxn id="64" idx="2"/>
            <a:endCxn id="63" idx="0"/>
          </p:cNvCxnSpPr>
          <p:nvPr/>
        </p:nvCxnSpPr>
        <p:spPr>
          <a:xfrm rot="5400000">
            <a:off x="4445753" y="-1343889"/>
            <a:ext cx="613827" cy="8715180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꺾인 연결선 93"/>
          <p:cNvCxnSpPr>
            <a:stCxn id="64" idx="2"/>
            <a:endCxn id="65" idx="0"/>
          </p:cNvCxnSpPr>
          <p:nvPr/>
        </p:nvCxnSpPr>
        <p:spPr>
          <a:xfrm rot="16200000" flipH="1">
            <a:off x="10062329" y="1754715"/>
            <a:ext cx="613827" cy="2517972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꺾인 연결선 94"/>
          <p:cNvCxnSpPr>
            <a:stCxn id="65" idx="2"/>
            <a:endCxn id="66" idx="0"/>
          </p:cNvCxnSpPr>
          <p:nvPr/>
        </p:nvCxnSpPr>
        <p:spPr>
          <a:xfrm rot="5400000">
            <a:off x="7681481" y="612123"/>
            <a:ext cx="752256" cy="7141239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꺾인 연결선 96"/>
          <p:cNvCxnSpPr>
            <a:stCxn id="65" idx="2"/>
            <a:endCxn id="68" idx="0"/>
          </p:cNvCxnSpPr>
          <p:nvPr/>
        </p:nvCxnSpPr>
        <p:spPr>
          <a:xfrm rot="5400000">
            <a:off x="9088347" y="2018990"/>
            <a:ext cx="752256" cy="4327508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꺾인 연결선 97"/>
          <p:cNvCxnSpPr>
            <a:stCxn id="65" idx="2"/>
            <a:endCxn id="69" idx="0"/>
          </p:cNvCxnSpPr>
          <p:nvPr/>
        </p:nvCxnSpPr>
        <p:spPr>
          <a:xfrm rot="5400000">
            <a:off x="10495212" y="3425855"/>
            <a:ext cx="752256" cy="1513776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꺾인 연결선 98"/>
          <p:cNvCxnSpPr>
            <a:stCxn id="65" idx="2"/>
            <a:endCxn id="70" idx="0"/>
          </p:cNvCxnSpPr>
          <p:nvPr/>
        </p:nvCxnSpPr>
        <p:spPr>
          <a:xfrm rot="16200000" flipH="1">
            <a:off x="11902077" y="3532765"/>
            <a:ext cx="752256" cy="1299956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꺾인 연결선 100"/>
          <p:cNvCxnSpPr>
            <a:stCxn id="65" idx="2"/>
            <a:endCxn id="72" idx="0"/>
          </p:cNvCxnSpPr>
          <p:nvPr/>
        </p:nvCxnSpPr>
        <p:spPr>
          <a:xfrm rot="16200000" flipH="1">
            <a:off x="13308944" y="2125899"/>
            <a:ext cx="752256" cy="4113687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꺾인 연결선 108"/>
          <p:cNvCxnSpPr>
            <a:stCxn id="66" idx="2"/>
            <a:endCxn id="113" idx="0"/>
          </p:cNvCxnSpPr>
          <p:nvPr/>
        </p:nvCxnSpPr>
        <p:spPr>
          <a:xfrm rot="16200000" flipH="1">
            <a:off x="4073211" y="5890649"/>
            <a:ext cx="1340916" cy="513360"/>
          </a:xfrm>
          <a:prstGeom prst="bentConnector3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직사각형 110"/>
          <p:cNvSpPr/>
          <p:nvPr/>
        </p:nvSpPr>
        <p:spPr>
          <a:xfrm>
            <a:off x="3596157" y="6817787"/>
            <a:ext cx="648000" cy="918000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 err="1">
                <a:solidFill>
                  <a:schemeClr val="tx1"/>
                </a:solidFill>
              </a:rPr>
              <a:t>글삭제</a:t>
            </a:r>
            <a:endParaRPr lang="ko-KR" altLang="en-US" sz="1500" b="1" dirty="0">
              <a:solidFill>
                <a:schemeClr val="tx1"/>
              </a:solidFill>
            </a:endParaRPr>
          </a:p>
        </p:txBody>
      </p:sp>
      <p:sp>
        <p:nvSpPr>
          <p:cNvPr id="113" name="직사각형 112"/>
          <p:cNvSpPr/>
          <p:nvPr/>
        </p:nvSpPr>
        <p:spPr>
          <a:xfrm>
            <a:off x="4676349" y="6817787"/>
            <a:ext cx="648000" cy="918000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 err="1">
                <a:solidFill>
                  <a:schemeClr val="tx1"/>
                </a:solidFill>
              </a:rPr>
              <a:t>글답변</a:t>
            </a:r>
            <a:endParaRPr lang="en-US" altLang="ko-KR" sz="1500" b="1" dirty="0">
              <a:solidFill>
                <a:schemeClr val="tx1"/>
              </a:solidFill>
            </a:endParaRPr>
          </a:p>
        </p:txBody>
      </p:sp>
      <p:cxnSp>
        <p:nvCxnSpPr>
          <p:cNvPr id="114" name="꺾인 연결선 113"/>
          <p:cNvCxnSpPr>
            <a:stCxn id="66" idx="2"/>
            <a:endCxn id="111" idx="0"/>
          </p:cNvCxnSpPr>
          <p:nvPr/>
        </p:nvCxnSpPr>
        <p:spPr>
          <a:xfrm rot="5400000">
            <a:off x="3533115" y="5863913"/>
            <a:ext cx="1340916" cy="566832"/>
          </a:xfrm>
          <a:prstGeom prst="bentConnector3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꺾인 연결선 114"/>
          <p:cNvCxnSpPr>
            <a:stCxn id="69" idx="2"/>
            <a:endCxn id="118" idx="0"/>
          </p:cNvCxnSpPr>
          <p:nvPr/>
        </p:nvCxnSpPr>
        <p:spPr>
          <a:xfrm rot="16200000" flipH="1">
            <a:off x="9710501" y="5880821"/>
            <a:ext cx="1340916" cy="533015"/>
          </a:xfrm>
          <a:prstGeom prst="bentConnector3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직사각형 116"/>
          <p:cNvSpPr/>
          <p:nvPr/>
        </p:nvSpPr>
        <p:spPr>
          <a:xfrm>
            <a:off x="9243275" y="6817787"/>
            <a:ext cx="648000" cy="918000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 err="1">
                <a:solidFill>
                  <a:schemeClr val="tx1"/>
                </a:solidFill>
              </a:rPr>
              <a:t>글삭제</a:t>
            </a:r>
            <a:endParaRPr lang="ko-KR" altLang="en-US" sz="1500" b="1" dirty="0">
              <a:solidFill>
                <a:schemeClr val="tx1"/>
              </a:solidFill>
            </a:endParaRPr>
          </a:p>
        </p:txBody>
      </p:sp>
      <p:sp>
        <p:nvSpPr>
          <p:cNvPr id="118" name="직사각형 117"/>
          <p:cNvSpPr/>
          <p:nvPr/>
        </p:nvSpPr>
        <p:spPr>
          <a:xfrm>
            <a:off x="10323467" y="6817787"/>
            <a:ext cx="648000" cy="918000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 err="1">
                <a:solidFill>
                  <a:schemeClr val="tx1"/>
                </a:solidFill>
              </a:rPr>
              <a:t>글답변</a:t>
            </a:r>
            <a:endParaRPr lang="en-US" altLang="ko-KR" sz="1500" b="1" dirty="0">
              <a:solidFill>
                <a:schemeClr val="tx1"/>
              </a:solidFill>
            </a:endParaRPr>
          </a:p>
        </p:txBody>
      </p:sp>
      <p:cxnSp>
        <p:nvCxnSpPr>
          <p:cNvPr id="119" name="꺾인 연결선 118"/>
          <p:cNvCxnSpPr>
            <a:stCxn id="69" idx="2"/>
            <a:endCxn id="117" idx="0"/>
          </p:cNvCxnSpPr>
          <p:nvPr/>
        </p:nvCxnSpPr>
        <p:spPr>
          <a:xfrm rot="5400000">
            <a:off x="9170406" y="5873741"/>
            <a:ext cx="1340916" cy="547178"/>
          </a:xfrm>
          <a:prstGeom prst="bentConnector3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꺾인 연결선 125"/>
          <p:cNvCxnSpPr>
            <a:endCxn id="128" idx="0"/>
          </p:cNvCxnSpPr>
          <p:nvPr/>
        </p:nvCxnSpPr>
        <p:spPr>
          <a:xfrm rot="16200000" flipH="1">
            <a:off x="15335862" y="5880823"/>
            <a:ext cx="1340916" cy="533015"/>
          </a:xfrm>
          <a:prstGeom prst="bentConnector3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직사각형 126"/>
          <p:cNvSpPr/>
          <p:nvPr/>
        </p:nvSpPr>
        <p:spPr>
          <a:xfrm>
            <a:off x="14868636" y="6817788"/>
            <a:ext cx="648000" cy="918000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>
                <a:solidFill>
                  <a:schemeClr val="tx1"/>
                </a:solidFill>
              </a:rPr>
              <a:t>일별</a:t>
            </a:r>
            <a:endParaRPr lang="en-US" altLang="ko-KR" sz="15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1500" b="1" dirty="0">
                <a:solidFill>
                  <a:schemeClr val="tx1"/>
                </a:solidFill>
              </a:rPr>
              <a:t>매출</a:t>
            </a:r>
          </a:p>
        </p:txBody>
      </p:sp>
      <p:sp>
        <p:nvSpPr>
          <p:cNvPr id="128" name="직사각형 127"/>
          <p:cNvSpPr/>
          <p:nvPr/>
        </p:nvSpPr>
        <p:spPr>
          <a:xfrm>
            <a:off x="15948828" y="6817788"/>
            <a:ext cx="648000" cy="918000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 err="1">
                <a:solidFill>
                  <a:schemeClr val="tx1"/>
                </a:solidFill>
              </a:rPr>
              <a:t>카테</a:t>
            </a:r>
            <a:endParaRPr lang="en-US" altLang="ko-KR" sz="15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1500" b="1" dirty="0">
                <a:solidFill>
                  <a:schemeClr val="tx1"/>
                </a:solidFill>
              </a:rPr>
              <a:t>고리</a:t>
            </a:r>
            <a:endParaRPr lang="en-US" altLang="ko-KR" sz="15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1500" b="1" dirty="0">
                <a:solidFill>
                  <a:schemeClr val="tx1"/>
                </a:solidFill>
              </a:rPr>
              <a:t>매출</a:t>
            </a:r>
          </a:p>
        </p:txBody>
      </p:sp>
      <p:cxnSp>
        <p:nvCxnSpPr>
          <p:cNvPr id="129" name="꺾인 연결선 128"/>
          <p:cNvCxnSpPr>
            <a:endCxn id="127" idx="0"/>
          </p:cNvCxnSpPr>
          <p:nvPr/>
        </p:nvCxnSpPr>
        <p:spPr>
          <a:xfrm rot="5400000">
            <a:off x="14795768" y="5873743"/>
            <a:ext cx="1340916" cy="547178"/>
          </a:xfrm>
          <a:prstGeom prst="bentConnector3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직사각형 169"/>
          <p:cNvSpPr/>
          <p:nvPr/>
        </p:nvSpPr>
        <p:spPr>
          <a:xfrm>
            <a:off x="1622249" y="4558871"/>
            <a:ext cx="648000" cy="918000"/>
          </a:xfrm>
          <a:prstGeom prst="rect">
            <a:avLst/>
          </a:prstGeom>
          <a:solidFill>
            <a:srgbClr val="BE8D6E"/>
          </a:solidFill>
          <a:ln>
            <a:solidFill>
              <a:srgbClr val="BE8D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/>
              <a:t>상품</a:t>
            </a:r>
            <a:endParaRPr lang="en-US" altLang="ko-KR" sz="1500" b="1" dirty="0"/>
          </a:p>
        </p:txBody>
      </p:sp>
      <p:cxnSp>
        <p:nvCxnSpPr>
          <p:cNvPr id="175" name="꺾인 연결선 174"/>
          <p:cNvCxnSpPr>
            <a:stCxn id="65" idx="2"/>
            <a:endCxn id="170" idx="0"/>
          </p:cNvCxnSpPr>
          <p:nvPr/>
        </p:nvCxnSpPr>
        <p:spPr>
          <a:xfrm rot="5400000">
            <a:off x="6411111" y="-658246"/>
            <a:ext cx="752256" cy="9681980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직사각형 180"/>
          <p:cNvSpPr/>
          <p:nvPr/>
        </p:nvSpPr>
        <p:spPr>
          <a:xfrm>
            <a:off x="809438" y="6817790"/>
            <a:ext cx="648003" cy="918003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>
                <a:solidFill>
                  <a:schemeClr val="tx1"/>
                </a:solidFill>
              </a:rPr>
              <a:t>상품</a:t>
            </a:r>
            <a:endParaRPr lang="en-US" altLang="ko-KR" sz="15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1500" b="1" dirty="0">
                <a:solidFill>
                  <a:schemeClr val="tx1"/>
                </a:solidFill>
              </a:rPr>
              <a:t>등록</a:t>
            </a:r>
            <a:endParaRPr lang="en-US" altLang="ko-KR" sz="1500" b="1" dirty="0">
              <a:solidFill>
                <a:schemeClr val="tx1"/>
              </a:solidFill>
            </a:endParaRPr>
          </a:p>
        </p:txBody>
      </p:sp>
      <p:sp>
        <p:nvSpPr>
          <p:cNvPr id="182" name="직사각형 181"/>
          <p:cNvSpPr/>
          <p:nvPr/>
        </p:nvSpPr>
        <p:spPr>
          <a:xfrm>
            <a:off x="1618133" y="6817790"/>
            <a:ext cx="648003" cy="918003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>
                <a:solidFill>
                  <a:schemeClr val="tx1"/>
                </a:solidFill>
              </a:rPr>
              <a:t>상품</a:t>
            </a:r>
            <a:endParaRPr lang="en-US" altLang="ko-KR" sz="15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1500" b="1" dirty="0">
                <a:solidFill>
                  <a:schemeClr val="tx1"/>
                </a:solidFill>
              </a:rPr>
              <a:t>수정</a:t>
            </a:r>
          </a:p>
        </p:txBody>
      </p:sp>
      <p:sp>
        <p:nvSpPr>
          <p:cNvPr id="183" name="직사각형 182"/>
          <p:cNvSpPr/>
          <p:nvPr/>
        </p:nvSpPr>
        <p:spPr>
          <a:xfrm>
            <a:off x="2426828" y="6817790"/>
            <a:ext cx="648003" cy="918003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>
                <a:solidFill>
                  <a:schemeClr val="tx1"/>
                </a:solidFill>
              </a:rPr>
              <a:t>상품</a:t>
            </a:r>
            <a:endParaRPr lang="en-US" altLang="ko-KR" sz="15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1500" b="1" dirty="0">
                <a:solidFill>
                  <a:schemeClr val="tx1"/>
                </a:solidFill>
              </a:rPr>
              <a:t>삭제</a:t>
            </a:r>
          </a:p>
        </p:txBody>
      </p:sp>
      <p:cxnSp>
        <p:nvCxnSpPr>
          <p:cNvPr id="184" name="직선 연결선 183"/>
          <p:cNvCxnSpPr>
            <a:stCxn id="170" idx="2"/>
            <a:endCxn id="182" idx="0"/>
          </p:cNvCxnSpPr>
          <p:nvPr/>
        </p:nvCxnSpPr>
        <p:spPr>
          <a:xfrm flipH="1">
            <a:off x="1942135" y="5476871"/>
            <a:ext cx="4115" cy="1340919"/>
          </a:xfrm>
          <a:prstGeom prst="line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꺾인 연결선 184"/>
          <p:cNvCxnSpPr>
            <a:stCxn id="170" idx="2"/>
            <a:endCxn id="183" idx="0"/>
          </p:cNvCxnSpPr>
          <p:nvPr/>
        </p:nvCxnSpPr>
        <p:spPr>
          <a:xfrm rot="16200000" flipH="1">
            <a:off x="1678079" y="5745040"/>
            <a:ext cx="1340919" cy="804581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꺾인 연결선 185"/>
          <p:cNvCxnSpPr>
            <a:stCxn id="170" idx="2"/>
            <a:endCxn id="181" idx="0"/>
          </p:cNvCxnSpPr>
          <p:nvPr/>
        </p:nvCxnSpPr>
        <p:spPr>
          <a:xfrm rot="5400000">
            <a:off x="869385" y="5740927"/>
            <a:ext cx="1340919" cy="812810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직사각형 191"/>
          <p:cNvSpPr/>
          <p:nvPr/>
        </p:nvSpPr>
        <p:spPr>
          <a:xfrm>
            <a:off x="6180636" y="6817791"/>
            <a:ext cx="648003" cy="918003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 err="1">
                <a:solidFill>
                  <a:schemeClr val="tx1"/>
                </a:solidFill>
              </a:rPr>
              <a:t>글작성</a:t>
            </a:r>
            <a:endParaRPr lang="en-US" altLang="ko-KR" sz="1500" b="1" dirty="0">
              <a:solidFill>
                <a:schemeClr val="tx1"/>
              </a:solidFill>
            </a:endParaRPr>
          </a:p>
        </p:txBody>
      </p:sp>
      <p:sp>
        <p:nvSpPr>
          <p:cNvPr id="193" name="직사각형 192"/>
          <p:cNvSpPr/>
          <p:nvPr/>
        </p:nvSpPr>
        <p:spPr>
          <a:xfrm>
            <a:off x="6989331" y="6817791"/>
            <a:ext cx="648003" cy="918003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 err="1">
                <a:solidFill>
                  <a:schemeClr val="tx1"/>
                </a:solidFill>
              </a:rPr>
              <a:t>글수정</a:t>
            </a:r>
            <a:endParaRPr lang="ko-KR" altLang="en-US" sz="1500" b="1" dirty="0">
              <a:solidFill>
                <a:schemeClr val="tx1"/>
              </a:solidFill>
            </a:endParaRPr>
          </a:p>
        </p:txBody>
      </p:sp>
      <p:sp>
        <p:nvSpPr>
          <p:cNvPr id="194" name="직사각형 193"/>
          <p:cNvSpPr/>
          <p:nvPr/>
        </p:nvSpPr>
        <p:spPr>
          <a:xfrm>
            <a:off x="7798026" y="6817791"/>
            <a:ext cx="648003" cy="918003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 err="1">
                <a:solidFill>
                  <a:schemeClr val="tx1"/>
                </a:solidFill>
              </a:rPr>
              <a:t>글삭제</a:t>
            </a:r>
            <a:endParaRPr lang="ko-KR" altLang="en-US" sz="1500" b="1" dirty="0">
              <a:solidFill>
                <a:schemeClr val="tx1"/>
              </a:solidFill>
            </a:endParaRPr>
          </a:p>
        </p:txBody>
      </p:sp>
      <p:cxnSp>
        <p:nvCxnSpPr>
          <p:cNvPr id="196" name="꺾인 연결선 195"/>
          <p:cNvCxnSpPr>
            <a:stCxn id="68" idx="2"/>
            <a:endCxn id="194" idx="0"/>
          </p:cNvCxnSpPr>
          <p:nvPr/>
        </p:nvCxnSpPr>
        <p:spPr>
          <a:xfrm rot="16200000" flipH="1">
            <a:off x="7040915" y="5736677"/>
            <a:ext cx="1340921" cy="821307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꺾인 연결선 196"/>
          <p:cNvCxnSpPr>
            <a:stCxn id="68" idx="2"/>
            <a:endCxn id="192" idx="0"/>
          </p:cNvCxnSpPr>
          <p:nvPr/>
        </p:nvCxnSpPr>
        <p:spPr>
          <a:xfrm rot="5400000">
            <a:off x="6232220" y="5749289"/>
            <a:ext cx="1340921" cy="796083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3" name="직사각형 202"/>
          <p:cNvSpPr/>
          <p:nvPr/>
        </p:nvSpPr>
        <p:spPr>
          <a:xfrm>
            <a:off x="11829432" y="6817793"/>
            <a:ext cx="648003" cy="918003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 err="1">
                <a:solidFill>
                  <a:schemeClr val="tx1"/>
                </a:solidFill>
              </a:rPr>
              <a:t>글작성</a:t>
            </a:r>
            <a:endParaRPr lang="en-US" altLang="ko-KR" sz="1500" b="1" dirty="0">
              <a:solidFill>
                <a:schemeClr val="tx1"/>
              </a:solidFill>
            </a:endParaRPr>
          </a:p>
        </p:txBody>
      </p:sp>
      <p:sp>
        <p:nvSpPr>
          <p:cNvPr id="204" name="직사각형 203"/>
          <p:cNvSpPr/>
          <p:nvPr/>
        </p:nvSpPr>
        <p:spPr>
          <a:xfrm>
            <a:off x="12638127" y="6817793"/>
            <a:ext cx="648003" cy="918003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 err="1">
                <a:solidFill>
                  <a:schemeClr val="tx1"/>
                </a:solidFill>
              </a:rPr>
              <a:t>글수정</a:t>
            </a:r>
            <a:endParaRPr lang="ko-KR" altLang="en-US" sz="1500" b="1" dirty="0">
              <a:solidFill>
                <a:schemeClr val="tx1"/>
              </a:solidFill>
            </a:endParaRPr>
          </a:p>
        </p:txBody>
      </p:sp>
      <p:sp>
        <p:nvSpPr>
          <p:cNvPr id="205" name="직사각형 204"/>
          <p:cNvSpPr/>
          <p:nvPr/>
        </p:nvSpPr>
        <p:spPr>
          <a:xfrm>
            <a:off x="13446822" y="6817793"/>
            <a:ext cx="648003" cy="918003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 err="1">
                <a:solidFill>
                  <a:schemeClr val="tx1"/>
                </a:solidFill>
              </a:rPr>
              <a:t>글삭제</a:t>
            </a:r>
            <a:endParaRPr lang="ko-KR" altLang="en-US" sz="1500" b="1" dirty="0">
              <a:solidFill>
                <a:schemeClr val="tx1"/>
              </a:solidFill>
            </a:endParaRPr>
          </a:p>
        </p:txBody>
      </p:sp>
      <p:cxnSp>
        <p:nvCxnSpPr>
          <p:cNvPr id="207" name="꺾인 연결선 206"/>
          <p:cNvCxnSpPr>
            <a:stCxn id="70" idx="2"/>
            <a:endCxn id="205" idx="0"/>
          </p:cNvCxnSpPr>
          <p:nvPr/>
        </p:nvCxnSpPr>
        <p:spPr>
          <a:xfrm rot="16200000" flipH="1">
            <a:off x="12679043" y="5726012"/>
            <a:ext cx="1340922" cy="842640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꺾인 연결선 207"/>
          <p:cNvCxnSpPr>
            <a:stCxn id="70" idx="2"/>
            <a:endCxn id="203" idx="0"/>
          </p:cNvCxnSpPr>
          <p:nvPr/>
        </p:nvCxnSpPr>
        <p:spPr>
          <a:xfrm rot="5400000">
            <a:off x="11870348" y="5759957"/>
            <a:ext cx="1340922" cy="774750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직선 연결선 212"/>
          <p:cNvCxnSpPr>
            <a:stCxn id="193" idx="0"/>
            <a:endCxn id="68" idx="2"/>
          </p:cNvCxnSpPr>
          <p:nvPr/>
        </p:nvCxnSpPr>
        <p:spPr>
          <a:xfrm flipH="1" flipV="1">
            <a:off x="7300721" y="5476871"/>
            <a:ext cx="12612" cy="1340921"/>
          </a:xfrm>
          <a:prstGeom prst="line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직선 연결선 213"/>
          <p:cNvCxnSpPr>
            <a:stCxn id="204" idx="0"/>
            <a:endCxn id="70" idx="2"/>
          </p:cNvCxnSpPr>
          <p:nvPr/>
        </p:nvCxnSpPr>
        <p:spPr>
          <a:xfrm flipH="1" flipV="1">
            <a:off x="12928184" y="5476871"/>
            <a:ext cx="33945" cy="1340922"/>
          </a:xfrm>
          <a:prstGeom prst="line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그룹 1006"/>
          <p:cNvGrpSpPr/>
          <p:nvPr/>
        </p:nvGrpSpPr>
        <p:grpSpPr>
          <a:xfrm>
            <a:off x="690027" y="9259754"/>
            <a:ext cx="16923687" cy="24898"/>
            <a:chOff x="690027" y="9259754"/>
            <a:chExt cx="16923687" cy="24898"/>
          </a:xfrm>
        </p:grpSpPr>
        <p:pic>
          <p:nvPicPr>
            <p:cNvPr id="55" name="Object 1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0027" y="9259754"/>
              <a:ext cx="16923687" cy="24898"/>
            </a:xfrm>
            <a:prstGeom prst="rect">
              <a:avLst/>
            </a:prstGeom>
          </p:spPr>
        </p:pic>
      </p:grpSp>
      <p:pic>
        <p:nvPicPr>
          <p:cNvPr id="56" name="그림 5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8489" y="9353816"/>
            <a:ext cx="1824025" cy="818884"/>
          </a:xfrm>
          <a:prstGeom prst="rect">
            <a:avLst/>
          </a:prstGeom>
        </p:spPr>
      </p:pic>
      <p:sp>
        <p:nvSpPr>
          <p:cNvPr id="57" name="Object 44"/>
          <p:cNvSpPr txBox="1"/>
          <p:nvPr/>
        </p:nvSpPr>
        <p:spPr>
          <a:xfrm>
            <a:off x="711111" y="9669283"/>
            <a:ext cx="3633333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300" dirty="0" smtClean="0">
                <a:solidFill>
                  <a:srgbClr val="BE8D6E"/>
                </a:solidFill>
                <a:latin typeface="DynaPuff Regular" pitchFamily="2" charset="0"/>
                <a:ea typeface="DynaPuff Regular" pitchFamily="2" charset="0"/>
                <a:cs typeface="S-Core Dream 3 Light" pitchFamily="34" charset="0"/>
              </a:rPr>
              <a:t>About BOWOW</a:t>
            </a:r>
            <a:endParaRPr lang="en-US" dirty="0">
              <a:solidFill>
                <a:srgbClr val="BE8D6E"/>
              </a:solidFill>
              <a:latin typeface="DynaPuff Regular" pitchFamily="2" charset="0"/>
              <a:ea typeface="DynaPuff Regula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0283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bject 21"/>
          <p:cNvSpPr txBox="1"/>
          <p:nvPr/>
        </p:nvSpPr>
        <p:spPr>
          <a:xfrm>
            <a:off x="16772029" y="601747"/>
            <a:ext cx="832162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300" kern="0" spc="-100" dirty="0" smtClean="0">
                <a:solidFill>
                  <a:srgbClr val="BE8D6E"/>
                </a:solidFill>
                <a:latin typeface="S-Core Dream 3 Light" pitchFamily="34" charset="0"/>
                <a:cs typeface="S-Core Dream 3 Light" pitchFamily="34" charset="0"/>
              </a:rPr>
              <a:t>01</a:t>
            </a:r>
            <a:endParaRPr lang="en-US" dirty="0">
              <a:solidFill>
                <a:srgbClr val="BE8D6E"/>
              </a:solidFill>
            </a:endParaRPr>
          </a:p>
        </p:txBody>
      </p:sp>
      <p:grpSp>
        <p:nvGrpSpPr>
          <p:cNvPr id="17" name="그룹 8"/>
          <p:cNvGrpSpPr>
            <a:grpSpLocks/>
          </p:cNvGrpSpPr>
          <p:nvPr/>
        </p:nvGrpSpPr>
        <p:grpSpPr bwMode="auto">
          <a:xfrm>
            <a:off x="2362200" y="1028700"/>
            <a:ext cx="4267200" cy="7270264"/>
            <a:chOff x="683568" y="908719"/>
            <a:chExt cx="3420000" cy="3023144"/>
          </a:xfrm>
        </p:grpSpPr>
        <p:sp>
          <p:nvSpPr>
            <p:cNvPr id="18" name="직사각형 17"/>
            <p:cNvSpPr/>
            <p:nvPr/>
          </p:nvSpPr>
          <p:spPr>
            <a:xfrm>
              <a:off x="683568" y="908719"/>
              <a:ext cx="3420000" cy="360220"/>
            </a:xfrm>
            <a:prstGeom prst="rect">
              <a:avLst/>
            </a:prstGeom>
            <a:solidFill>
              <a:srgbClr val="987C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 sz="1400" b="1" dirty="0" smtClean="0"/>
                <a:t>김소연</a:t>
              </a:r>
              <a:endParaRPr lang="ko-KR" altLang="en-US" sz="1400" b="1" dirty="0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683568" y="1340350"/>
              <a:ext cx="3420000" cy="2591513"/>
            </a:xfrm>
            <a:prstGeom prst="rect">
              <a:avLst/>
            </a:prstGeom>
            <a:noFill/>
            <a:ln w="19050">
              <a:solidFill>
                <a:srgbClr val="D6D7D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2918135" y="2703390"/>
            <a:ext cx="3348038" cy="440120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ko-KR" altLang="en-US" sz="1400" b="1" dirty="0">
                <a:latin typeface="+mn-ea"/>
              </a:rPr>
              <a:t>■ 소프트웨어 설계</a:t>
            </a:r>
            <a:endParaRPr lang="en-US" altLang="ko-KR" sz="1400" b="1" dirty="0">
              <a:latin typeface="+mn-ea"/>
            </a:endParaRPr>
          </a:p>
          <a:p>
            <a:pPr>
              <a:defRPr/>
            </a:pPr>
            <a:r>
              <a:rPr lang="en-US" altLang="ko-KR" sz="1400" dirty="0">
                <a:latin typeface="+mn-ea"/>
              </a:rPr>
              <a:t> - </a:t>
            </a:r>
            <a:r>
              <a:rPr lang="ko-KR" altLang="en-US" sz="1400" dirty="0">
                <a:latin typeface="+mn-ea"/>
              </a:rPr>
              <a:t>프로젝트 전반적 설계</a:t>
            </a:r>
            <a:r>
              <a:rPr lang="en-US" altLang="ko-KR" sz="1400" dirty="0">
                <a:latin typeface="+mn-ea"/>
              </a:rPr>
              <a:t>, </a:t>
            </a:r>
            <a:r>
              <a:rPr lang="en-US" altLang="ko-KR" sz="1400" dirty="0" smtClean="0">
                <a:latin typeface="+mn-ea"/>
              </a:rPr>
              <a:t>UML</a:t>
            </a:r>
            <a:endParaRPr lang="en-US" altLang="ko-KR" sz="1400" b="1" dirty="0">
              <a:latin typeface="+mn-ea"/>
            </a:endParaRPr>
          </a:p>
          <a:p>
            <a:pPr>
              <a:defRPr/>
            </a:pPr>
            <a:endParaRPr lang="en-US" altLang="ko-KR" sz="1400" b="1" dirty="0">
              <a:latin typeface="+mn-ea"/>
            </a:endParaRPr>
          </a:p>
          <a:p>
            <a:pPr>
              <a:defRPr/>
            </a:pPr>
            <a:r>
              <a:rPr lang="ko-KR" altLang="en-US" sz="1400" b="1" dirty="0">
                <a:latin typeface="+mn-ea"/>
              </a:rPr>
              <a:t>■ </a:t>
            </a:r>
            <a:r>
              <a:rPr lang="ko-KR" altLang="en-US" sz="1400" b="1" dirty="0" smtClean="0">
                <a:latin typeface="+mn-ea"/>
              </a:rPr>
              <a:t>메인 페이지</a:t>
            </a:r>
            <a:r>
              <a:rPr lang="en-US" altLang="ko-KR" sz="1400" b="1" dirty="0" smtClean="0">
                <a:latin typeface="+mn-ea"/>
              </a:rPr>
              <a:t>(header, footer </a:t>
            </a:r>
            <a:r>
              <a:rPr lang="ko-KR" altLang="en-US" sz="1400" b="1" dirty="0" smtClean="0">
                <a:latin typeface="+mn-ea"/>
              </a:rPr>
              <a:t>포함</a:t>
            </a:r>
            <a:r>
              <a:rPr lang="en-US" altLang="ko-KR" sz="1400" b="1" dirty="0" smtClean="0">
                <a:latin typeface="+mn-ea"/>
              </a:rPr>
              <a:t>)</a:t>
            </a:r>
            <a:endParaRPr lang="en-US" altLang="ko-KR" sz="1400" dirty="0">
              <a:latin typeface="+mn-ea"/>
            </a:endParaRPr>
          </a:p>
          <a:p>
            <a:pPr>
              <a:defRPr/>
            </a:pPr>
            <a:r>
              <a:rPr lang="en-US" altLang="ko-KR" sz="1400" dirty="0">
                <a:latin typeface="+mn-ea"/>
              </a:rPr>
              <a:t>  - </a:t>
            </a:r>
            <a:r>
              <a:rPr lang="ko-KR" altLang="en-US" sz="1400" dirty="0" err="1" smtClean="0">
                <a:latin typeface="+mn-ea"/>
              </a:rPr>
              <a:t>꼬떼아꼬떼</a:t>
            </a:r>
            <a:r>
              <a:rPr lang="en-US" altLang="ko-KR" sz="1400" dirty="0" smtClean="0">
                <a:latin typeface="+mn-ea"/>
              </a:rPr>
              <a:t>, WOOF, </a:t>
            </a:r>
            <a:r>
              <a:rPr lang="ko-KR" altLang="en-US" sz="1400" dirty="0" smtClean="0">
                <a:latin typeface="+mn-ea"/>
              </a:rPr>
              <a:t>아르르 등 </a:t>
            </a:r>
            <a:r>
              <a:rPr lang="ko-KR" altLang="en-US" sz="1400" dirty="0" err="1" smtClean="0">
                <a:latin typeface="+mn-ea"/>
              </a:rPr>
              <a:t>애견쇼핑몰</a:t>
            </a:r>
            <a:r>
              <a:rPr lang="ko-KR" altLang="en-US" sz="1400" dirty="0" smtClean="0">
                <a:latin typeface="+mn-ea"/>
              </a:rPr>
              <a:t> 벤치마킹</a:t>
            </a:r>
            <a:endParaRPr lang="en-US" altLang="ko-KR" sz="1400" dirty="0" smtClean="0">
              <a:latin typeface="+mn-ea"/>
            </a:endParaRPr>
          </a:p>
          <a:p>
            <a:pPr>
              <a:defRPr/>
            </a:pPr>
            <a:r>
              <a:rPr lang="en-US" altLang="ko-KR" sz="1400" dirty="0">
                <a:latin typeface="+mn-ea"/>
              </a:rPr>
              <a:t> </a:t>
            </a:r>
            <a:r>
              <a:rPr lang="en-US" altLang="ko-KR" sz="1400" dirty="0" smtClean="0">
                <a:latin typeface="+mn-ea"/>
              </a:rPr>
              <a:t> - </a:t>
            </a:r>
            <a:r>
              <a:rPr lang="ko-KR" altLang="en-US" sz="1400" dirty="0" smtClean="0">
                <a:latin typeface="+mn-ea"/>
              </a:rPr>
              <a:t>사이트 메인 아이콘 자체 제작</a:t>
            </a:r>
            <a:endParaRPr lang="en-US" altLang="ko-KR" sz="1400" dirty="0" smtClean="0">
              <a:latin typeface="+mn-ea"/>
            </a:endParaRPr>
          </a:p>
          <a:p>
            <a:pPr>
              <a:defRPr/>
            </a:pPr>
            <a:r>
              <a:rPr lang="en-US" altLang="ko-KR" sz="1400" dirty="0">
                <a:latin typeface="+mn-ea"/>
              </a:rPr>
              <a:t> </a:t>
            </a:r>
          </a:p>
          <a:p>
            <a:pPr>
              <a:defRPr/>
            </a:pPr>
            <a:r>
              <a:rPr lang="ko-KR" altLang="en-US" sz="1400" b="1" dirty="0">
                <a:latin typeface="+mn-ea"/>
              </a:rPr>
              <a:t>■ </a:t>
            </a:r>
            <a:r>
              <a:rPr lang="ko-KR" altLang="en-US" sz="1400" b="1" dirty="0" smtClean="0">
                <a:latin typeface="+mn-ea"/>
              </a:rPr>
              <a:t>회원관리</a:t>
            </a:r>
            <a:r>
              <a:rPr lang="en-US" altLang="ko-KR" sz="1400" b="1" dirty="0" smtClean="0">
                <a:latin typeface="+mn-ea"/>
              </a:rPr>
              <a:t>(</a:t>
            </a:r>
            <a:r>
              <a:rPr lang="ko-KR" altLang="en-US" sz="1400" b="1" dirty="0" smtClean="0">
                <a:latin typeface="+mn-ea"/>
              </a:rPr>
              <a:t>사용자측</a:t>
            </a:r>
            <a:r>
              <a:rPr lang="en-US" altLang="ko-KR" sz="1400" b="1" dirty="0" smtClean="0">
                <a:latin typeface="+mn-ea"/>
              </a:rPr>
              <a:t>)</a:t>
            </a:r>
            <a:endParaRPr lang="en-US" altLang="ko-KR" sz="1400" b="1" dirty="0">
              <a:latin typeface="+mn-ea"/>
            </a:endParaRPr>
          </a:p>
          <a:p>
            <a:pPr>
              <a:defRPr/>
            </a:pPr>
            <a:r>
              <a:rPr lang="en-US" altLang="ko-KR" sz="1400" dirty="0">
                <a:latin typeface="+mn-ea"/>
              </a:rPr>
              <a:t>  </a:t>
            </a:r>
            <a:r>
              <a:rPr lang="en-US" altLang="ko-KR" sz="1400" dirty="0" smtClean="0">
                <a:latin typeface="+mn-ea"/>
              </a:rPr>
              <a:t>- </a:t>
            </a:r>
            <a:r>
              <a:rPr lang="ko-KR" altLang="en-US" sz="1400" dirty="0" smtClean="0">
                <a:latin typeface="+mn-ea"/>
              </a:rPr>
              <a:t>로그인</a:t>
            </a:r>
            <a:r>
              <a:rPr lang="en-US" altLang="ko-KR" sz="1400" dirty="0" smtClean="0">
                <a:latin typeface="+mn-ea"/>
              </a:rPr>
              <a:t>/</a:t>
            </a:r>
            <a:r>
              <a:rPr lang="ko-KR" altLang="en-US" sz="1400" dirty="0" smtClean="0">
                <a:latin typeface="+mn-ea"/>
              </a:rPr>
              <a:t>로그아웃</a:t>
            </a:r>
            <a:r>
              <a:rPr lang="en-US" altLang="ko-KR" sz="1400" dirty="0" smtClean="0">
                <a:latin typeface="+mn-ea"/>
              </a:rPr>
              <a:t>, </a:t>
            </a:r>
            <a:r>
              <a:rPr lang="ko-KR" altLang="en-US" sz="1400" dirty="0" smtClean="0">
                <a:latin typeface="+mn-ea"/>
              </a:rPr>
              <a:t>회원가입</a:t>
            </a:r>
            <a:endParaRPr lang="en-US" altLang="ko-KR" sz="1400" dirty="0" smtClean="0">
              <a:latin typeface="+mn-ea"/>
            </a:endParaRPr>
          </a:p>
          <a:p>
            <a:pPr>
              <a:defRPr/>
            </a:pPr>
            <a:endParaRPr lang="en-US" altLang="ko-KR" sz="1400" dirty="0">
              <a:latin typeface="+mn-ea"/>
            </a:endParaRPr>
          </a:p>
          <a:p>
            <a:pPr>
              <a:defRPr/>
            </a:pPr>
            <a:r>
              <a:rPr lang="ko-KR" altLang="en-US" sz="1400" b="1" dirty="0" smtClean="0">
                <a:latin typeface="+mn-ea"/>
              </a:rPr>
              <a:t>■  </a:t>
            </a:r>
            <a:r>
              <a:rPr lang="ko-KR" altLang="en-US" sz="1400" b="1" dirty="0" err="1" smtClean="0">
                <a:latin typeface="+mn-ea"/>
              </a:rPr>
              <a:t>마이페이지</a:t>
            </a:r>
            <a:endParaRPr lang="en-US" altLang="ko-KR" sz="1400" b="1" dirty="0" smtClean="0">
              <a:latin typeface="+mn-ea"/>
            </a:endParaRPr>
          </a:p>
          <a:p>
            <a:pPr>
              <a:defRPr/>
            </a:pPr>
            <a:r>
              <a:rPr lang="en-US" altLang="ko-KR" sz="1400" b="1" dirty="0">
                <a:latin typeface="+mn-ea"/>
              </a:rPr>
              <a:t> </a:t>
            </a:r>
            <a:r>
              <a:rPr lang="en-US" altLang="ko-KR" sz="1400" b="1" dirty="0" smtClean="0">
                <a:latin typeface="+mn-ea"/>
              </a:rPr>
              <a:t> </a:t>
            </a:r>
            <a:r>
              <a:rPr lang="en-US" altLang="ko-KR" sz="1400" dirty="0" smtClean="0">
                <a:latin typeface="+mn-ea"/>
              </a:rPr>
              <a:t>- </a:t>
            </a:r>
            <a:r>
              <a:rPr lang="ko-KR" altLang="en-US" sz="1400" dirty="0" smtClean="0">
                <a:latin typeface="+mn-ea"/>
              </a:rPr>
              <a:t>회원 정보 수정</a:t>
            </a:r>
            <a:r>
              <a:rPr lang="en-US" altLang="ko-KR" sz="1400" dirty="0" smtClean="0">
                <a:latin typeface="+mn-ea"/>
              </a:rPr>
              <a:t>, </a:t>
            </a:r>
            <a:r>
              <a:rPr lang="ko-KR" altLang="en-US" sz="1400" dirty="0" smtClean="0">
                <a:latin typeface="+mn-ea"/>
              </a:rPr>
              <a:t>회원 탈퇴</a:t>
            </a:r>
            <a:endParaRPr lang="en-US" altLang="ko-KR" sz="1400" dirty="0" smtClean="0">
              <a:latin typeface="+mn-ea"/>
            </a:endParaRPr>
          </a:p>
          <a:p>
            <a:pPr>
              <a:defRPr/>
            </a:pPr>
            <a:r>
              <a:rPr lang="en-US" altLang="ko-KR" sz="1400" dirty="0">
                <a:latin typeface="+mn-ea"/>
              </a:rPr>
              <a:t> </a:t>
            </a:r>
            <a:r>
              <a:rPr lang="en-US" altLang="ko-KR" sz="1400" dirty="0" smtClean="0">
                <a:latin typeface="+mn-ea"/>
              </a:rPr>
              <a:t> - </a:t>
            </a:r>
            <a:r>
              <a:rPr lang="ko-KR" altLang="en-US" sz="1400" dirty="0" smtClean="0">
                <a:latin typeface="+mn-ea"/>
              </a:rPr>
              <a:t>주문내역</a:t>
            </a:r>
            <a:r>
              <a:rPr lang="en-US" altLang="ko-KR" sz="1400" dirty="0" smtClean="0">
                <a:latin typeface="+mn-ea"/>
              </a:rPr>
              <a:t>, </a:t>
            </a:r>
            <a:r>
              <a:rPr lang="ko-KR" altLang="en-US" sz="1400" dirty="0" err="1" smtClean="0">
                <a:latin typeface="+mn-ea"/>
              </a:rPr>
              <a:t>리뷰내역</a:t>
            </a:r>
            <a:r>
              <a:rPr lang="en-US" altLang="ko-KR" sz="1400" dirty="0" smtClean="0">
                <a:latin typeface="+mn-ea"/>
              </a:rPr>
              <a:t>, </a:t>
            </a:r>
            <a:r>
              <a:rPr lang="ko-KR" altLang="en-US" sz="1400" dirty="0" err="1" smtClean="0">
                <a:latin typeface="+mn-ea"/>
              </a:rPr>
              <a:t>질문내역</a:t>
            </a:r>
            <a:r>
              <a:rPr lang="en-US" altLang="ko-KR" sz="1400" dirty="0" smtClean="0">
                <a:latin typeface="+mn-ea"/>
              </a:rPr>
              <a:t> </a:t>
            </a:r>
          </a:p>
          <a:p>
            <a:pPr>
              <a:defRPr/>
            </a:pPr>
            <a:r>
              <a:rPr lang="ko-KR" altLang="en-US" sz="1400" dirty="0" smtClean="0">
                <a:latin typeface="+mn-ea"/>
              </a:rPr>
              <a:t>  </a:t>
            </a:r>
            <a:r>
              <a:rPr lang="en-US" altLang="ko-KR" sz="1400" dirty="0" smtClean="0">
                <a:latin typeface="+mn-ea"/>
              </a:rPr>
              <a:t>- </a:t>
            </a:r>
            <a:r>
              <a:rPr lang="ko-KR" altLang="en-US" sz="1400" dirty="0" smtClean="0">
                <a:latin typeface="+mn-ea"/>
              </a:rPr>
              <a:t>회원 등급 확인</a:t>
            </a:r>
            <a:r>
              <a:rPr lang="en-US" altLang="ko-KR" sz="1400" dirty="0" smtClean="0">
                <a:latin typeface="+mn-ea"/>
              </a:rPr>
              <a:t>, </a:t>
            </a:r>
            <a:r>
              <a:rPr lang="ko-KR" altLang="en-US" sz="1400" dirty="0" smtClean="0">
                <a:latin typeface="+mn-ea"/>
              </a:rPr>
              <a:t>내 쿠폰</a:t>
            </a:r>
            <a:endParaRPr lang="en-US" altLang="ko-KR" sz="1400" dirty="0" smtClean="0">
              <a:latin typeface="+mn-ea"/>
            </a:endParaRPr>
          </a:p>
          <a:p>
            <a:pPr>
              <a:defRPr/>
            </a:pPr>
            <a:endParaRPr lang="en-US" altLang="ko-KR" sz="1400" dirty="0" smtClean="0">
              <a:latin typeface="+mn-ea"/>
            </a:endParaRPr>
          </a:p>
          <a:p>
            <a:pPr>
              <a:defRPr/>
            </a:pPr>
            <a:r>
              <a:rPr lang="ko-KR" altLang="en-US" sz="1400" b="1" dirty="0" smtClean="0">
                <a:latin typeface="+mn-ea"/>
              </a:rPr>
              <a:t>■ 아이디</a:t>
            </a:r>
            <a:r>
              <a:rPr lang="en-US" altLang="ko-KR" sz="1400" b="1" dirty="0" smtClean="0">
                <a:latin typeface="+mn-ea"/>
              </a:rPr>
              <a:t>, </a:t>
            </a:r>
            <a:r>
              <a:rPr lang="ko-KR" altLang="en-US" sz="1400" b="1" dirty="0" smtClean="0">
                <a:latin typeface="+mn-ea"/>
              </a:rPr>
              <a:t>비밀번호 찾기</a:t>
            </a:r>
            <a:endParaRPr lang="en-US" altLang="ko-KR" sz="1400" dirty="0" smtClean="0">
              <a:latin typeface="+mn-ea"/>
            </a:endParaRPr>
          </a:p>
          <a:p>
            <a:pPr>
              <a:defRPr/>
            </a:pPr>
            <a:endParaRPr lang="en-US" altLang="ko-KR" sz="1400" b="1" dirty="0">
              <a:latin typeface="+mn-ea"/>
            </a:endParaRPr>
          </a:p>
          <a:p>
            <a:pPr>
              <a:defRPr/>
            </a:pPr>
            <a:r>
              <a:rPr lang="ko-KR" altLang="en-US" sz="1400" b="1" dirty="0">
                <a:latin typeface="+mn-ea"/>
              </a:rPr>
              <a:t>■ </a:t>
            </a:r>
            <a:r>
              <a:rPr lang="ko-KR" altLang="en-US" sz="1400" b="1" dirty="0" err="1" smtClean="0">
                <a:latin typeface="+mn-ea"/>
              </a:rPr>
              <a:t>리뷰게시판</a:t>
            </a:r>
            <a:r>
              <a:rPr lang="en-US" altLang="ko-KR" sz="1400" b="1" dirty="0" smtClean="0">
                <a:latin typeface="+mn-ea"/>
              </a:rPr>
              <a:t>(</a:t>
            </a:r>
            <a:r>
              <a:rPr lang="ko-KR" altLang="en-US" sz="1400" b="1" dirty="0" smtClean="0">
                <a:latin typeface="+mn-ea"/>
              </a:rPr>
              <a:t>사용자</a:t>
            </a:r>
            <a:r>
              <a:rPr lang="en-US" altLang="ko-KR" sz="1400" b="1" dirty="0" smtClean="0">
                <a:latin typeface="+mn-ea"/>
              </a:rPr>
              <a:t>)</a:t>
            </a:r>
          </a:p>
          <a:p>
            <a:pPr>
              <a:defRPr/>
            </a:pPr>
            <a:r>
              <a:rPr lang="en-US" altLang="ko-KR" sz="1400" b="1" dirty="0" smtClean="0">
                <a:latin typeface="+mn-ea"/>
              </a:rPr>
              <a:t> - </a:t>
            </a:r>
            <a:r>
              <a:rPr lang="ko-KR" altLang="en-US" sz="1400" dirty="0" err="1" smtClean="0">
                <a:latin typeface="+mn-ea"/>
              </a:rPr>
              <a:t>페이징</a:t>
            </a:r>
            <a:r>
              <a:rPr lang="en-US" altLang="ko-KR" sz="1400" dirty="0" smtClean="0">
                <a:latin typeface="+mn-ea"/>
              </a:rPr>
              <a:t>, </a:t>
            </a:r>
            <a:r>
              <a:rPr lang="ko-KR" altLang="en-US" sz="1400" dirty="0" smtClean="0">
                <a:latin typeface="+mn-ea"/>
              </a:rPr>
              <a:t>댓글</a:t>
            </a:r>
            <a:r>
              <a:rPr lang="en-US" altLang="ko-KR" sz="1400" dirty="0" smtClean="0">
                <a:latin typeface="+mn-ea"/>
              </a:rPr>
              <a:t>, </a:t>
            </a:r>
            <a:r>
              <a:rPr lang="ko-KR" altLang="en-US" sz="1400" dirty="0" smtClean="0">
                <a:latin typeface="+mn-ea"/>
              </a:rPr>
              <a:t>답변</a:t>
            </a:r>
            <a:endParaRPr lang="en-US" altLang="ko-KR" sz="1400" dirty="0" smtClean="0">
              <a:latin typeface="+mn-ea"/>
            </a:endParaRPr>
          </a:p>
        </p:txBody>
      </p:sp>
      <p:grpSp>
        <p:nvGrpSpPr>
          <p:cNvPr id="36" name="그룹 8"/>
          <p:cNvGrpSpPr>
            <a:grpSpLocks/>
          </p:cNvGrpSpPr>
          <p:nvPr/>
        </p:nvGrpSpPr>
        <p:grpSpPr bwMode="auto">
          <a:xfrm>
            <a:off x="7170968" y="1028700"/>
            <a:ext cx="4267200" cy="7270264"/>
            <a:chOff x="683568" y="908719"/>
            <a:chExt cx="3420000" cy="3023144"/>
          </a:xfrm>
        </p:grpSpPr>
        <p:sp>
          <p:nvSpPr>
            <p:cNvPr id="37" name="직사각형 36"/>
            <p:cNvSpPr/>
            <p:nvPr/>
          </p:nvSpPr>
          <p:spPr>
            <a:xfrm>
              <a:off x="683568" y="908719"/>
              <a:ext cx="3420000" cy="360220"/>
            </a:xfrm>
            <a:prstGeom prst="rect">
              <a:avLst/>
            </a:prstGeom>
            <a:solidFill>
              <a:srgbClr val="987C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 sz="1400" b="1" dirty="0" err="1" smtClean="0"/>
                <a:t>신치윤</a:t>
              </a:r>
              <a:endParaRPr lang="ko-KR" altLang="en-US" sz="1400" b="1" dirty="0"/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683568" y="1340350"/>
              <a:ext cx="3420000" cy="2591513"/>
            </a:xfrm>
            <a:prstGeom prst="rect">
              <a:avLst/>
            </a:prstGeom>
            <a:noFill/>
            <a:ln w="19050">
              <a:solidFill>
                <a:srgbClr val="D6D7D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7726903" y="2703390"/>
            <a:ext cx="3348038" cy="483209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ko-KR" altLang="en-US" sz="1400" b="1" dirty="0">
                <a:latin typeface="+mn-ea"/>
              </a:rPr>
              <a:t>■ 소프트웨어 </a:t>
            </a:r>
            <a:r>
              <a:rPr lang="ko-KR" altLang="en-US" sz="1400" b="1" dirty="0" smtClean="0">
                <a:latin typeface="+mn-ea"/>
              </a:rPr>
              <a:t>설계</a:t>
            </a:r>
            <a:endParaRPr lang="en-US" altLang="ko-KR" sz="1400" b="1" dirty="0">
              <a:latin typeface="+mn-ea"/>
            </a:endParaRPr>
          </a:p>
          <a:p>
            <a:pPr>
              <a:defRPr/>
            </a:pPr>
            <a:r>
              <a:rPr lang="en-US" altLang="ko-KR" sz="1400" dirty="0">
                <a:latin typeface="+mn-ea"/>
              </a:rPr>
              <a:t> - </a:t>
            </a:r>
            <a:r>
              <a:rPr lang="ko-KR" altLang="en-US" sz="1400" dirty="0">
                <a:latin typeface="+mn-ea"/>
              </a:rPr>
              <a:t>프로젝트 전반적 설계</a:t>
            </a:r>
            <a:r>
              <a:rPr lang="en-US" altLang="ko-KR" sz="1400" dirty="0">
                <a:latin typeface="+mn-ea"/>
              </a:rPr>
              <a:t>, e-r diagram</a:t>
            </a:r>
            <a:endParaRPr lang="en-US" altLang="ko-KR" sz="1400" b="1" dirty="0">
              <a:latin typeface="+mn-ea"/>
            </a:endParaRPr>
          </a:p>
          <a:p>
            <a:pPr>
              <a:defRPr/>
            </a:pPr>
            <a:endParaRPr lang="en-US" altLang="ko-KR" sz="1400" b="1" dirty="0">
              <a:latin typeface="+mn-ea"/>
            </a:endParaRPr>
          </a:p>
          <a:p>
            <a:pPr>
              <a:defRPr/>
            </a:pPr>
            <a:r>
              <a:rPr lang="ko-KR" altLang="en-US" sz="1400" b="1" dirty="0">
                <a:latin typeface="+mn-ea"/>
              </a:rPr>
              <a:t>■ </a:t>
            </a:r>
            <a:r>
              <a:rPr lang="ko-KR" altLang="en-US" sz="1400" b="1" dirty="0" smtClean="0">
                <a:latin typeface="+mn-ea"/>
              </a:rPr>
              <a:t>상품 관련 </a:t>
            </a:r>
            <a:r>
              <a:rPr lang="en-US" altLang="ko-KR" sz="1400" b="1" dirty="0" smtClean="0">
                <a:latin typeface="+mn-ea"/>
              </a:rPr>
              <a:t>(</a:t>
            </a:r>
            <a:r>
              <a:rPr lang="ko-KR" altLang="en-US" sz="1400" b="1" dirty="0" smtClean="0">
                <a:latin typeface="+mn-ea"/>
              </a:rPr>
              <a:t>사용자</a:t>
            </a:r>
            <a:r>
              <a:rPr lang="en-US" altLang="ko-KR" sz="1400" b="1" dirty="0" smtClean="0">
                <a:latin typeface="+mn-ea"/>
              </a:rPr>
              <a:t>)</a:t>
            </a:r>
            <a:endParaRPr lang="en-US" altLang="ko-KR" sz="1400" dirty="0">
              <a:latin typeface="+mn-ea"/>
            </a:endParaRPr>
          </a:p>
          <a:p>
            <a:pPr>
              <a:defRPr/>
            </a:pPr>
            <a:r>
              <a:rPr lang="en-US" altLang="ko-KR" sz="1400" dirty="0">
                <a:latin typeface="+mn-ea"/>
              </a:rPr>
              <a:t>  - </a:t>
            </a:r>
            <a:r>
              <a:rPr lang="ko-KR" altLang="en-US" sz="1400" dirty="0" smtClean="0">
                <a:latin typeface="+mn-ea"/>
              </a:rPr>
              <a:t>상품 리스트</a:t>
            </a:r>
            <a:r>
              <a:rPr lang="en-US" altLang="ko-KR" sz="1400" dirty="0" smtClean="0">
                <a:latin typeface="+mn-ea"/>
              </a:rPr>
              <a:t>, </a:t>
            </a:r>
            <a:r>
              <a:rPr lang="ko-KR" altLang="en-US" sz="1400" dirty="0" smtClean="0">
                <a:latin typeface="+mn-ea"/>
              </a:rPr>
              <a:t>검색</a:t>
            </a:r>
            <a:r>
              <a:rPr lang="en-US" altLang="ko-KR" sz="1400" dirty="0" smtClean="0">
                <a:latin typeface="+mn-ea"/>
              </a:rPr>
              <a:t>, </a:t>
            </a:r>
            <a:r>
              <a:rPr lang="ko-KR" altLang="en-US" sz="1400" dirty="0" smtClean="0">
                <a:latin typeface="+mn-ea"/>
              </a:rPr>
              <a:t>상세보기</a:t>
            </a:r>
            <a:r>
              <a:rPr lang="en-US" altLang="ko-KR" sz="1400" dirty="0" smtClean="0">
                <a:latin typeface="+mn-ea"/>
              </a:rPr>
              <a:t>, </a:t>
            </a:r>
            <a:r>
              <a:rPr lang="ko-KR" altLang="en-US" sz="1400" dirty="0" smtClean="0">
                <a:latin typeface="+mn-ea"/>
              </a:rPr>
              <a:t>옵션 별 메뉴 추가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en-US" sz="1400" dirty="0" smtClean="0">
                <a:latin typeface="+mn-ea"/>
              </a:rPr>
              <a:t>및 수정 삭제</a:t>
            </a:r>
            <a:endParaRPr lang="en-US" altLang="ko-KR" sz="1400" dirty="0" smtClean="0">
              <a:latin typeface="+mn-ea"/>
            </a:endParaRPr>
          </a:p>
          <a:p>
            <a:pPr>
              <a:defRPr/>
            </a:pPr>
            <a:r>
              <a:rPr lang="en-US" altLang="ko-KR" sz="1400" dirty="0">
                <a:latin typeface="+mn-ea"/>
              </a:rPr>
              <a:t> </a:t>
            </a:r>
          </a:p>
          <a:p>
            <a:pPr>
              <a:defRPr/>
            </a:pPr>
            <a:r>
              <a:rPr lang="ko-KR" altLang="en-US" sz="1400" b="1" dirty="0">
                <a:latin typeface="+mn-ea"/>
              </a:rPr>
              <a:t>■ </a:t>
            </a:r>
            <a:r>
              <a:rPr lang="ko-KR" altLang="en-US" sz="1400" b="1" dirty="0" smtClean="0">
                <a:latin typeface="+mn-ea"/>
              </a:rPr>
              <a:t>장바구니 </a:t>
            </a:r>
            <a:r>
              <a:rPr lang="en-US" altLang="ko-KR" sz="1400" b="1" dirty="0" smtClean="0">
                <a:latin typeface="+mn-ea"/>
              </a:rPr>
              <a:t>(</a:t>
            </a:r>
            <a:r>
              <a:rPr lang="ko-KR" altLang="en-US" sz="1400" b="1" dirty="0" smtClean="0">
                <a:latin typeface="+mn-ea"/>
              </a:rPr>
              <a:t>사용자 기능</a:t>
            </a:r>
            <a:r>
              <a:rPr lang="en-US" altLang="ko-KR" sz="1400" b="1" dirty="0" smtClean="0">
                <a:latin typeface="+mn-ea"/>
              </a:rPr>
              <a:t>)</a:t>
            </a:r>
            <a:endParaRPr lang="en-US" altLang="ko-KR" sz="1400" b="1" dirty="0">
              <a:latin typeface="+mn-ea"/>
            </a:endParaRPr>
          </a:p>
          <a:p>
            <a:pPr>
              <a:defRPr/>
            </a:pPr>
            <a:r>
              <a:rPr lang="en-US" altLang="ko-KR" sz="1400" dirty="0">
                <a:latin typeface="+mn-ea"/>
              </a:rPr>
              <a:t>  - </a:t>
            </a:r>
            <a:r>
              <a:rPr lang="ko-KR" altLang="en-US" sz="1400" dirty="0" smtClean="0">
                <a:latin typeface="+mn-ea"/>
              </a:rPr>
              <a:t>장바구니 중복 확인</a:t>
            </a:r>
            <a:r>
              <a:rPr lang="en-US" altLang="ko-KR" sz="1400" dirty="0" smtClean="0">
                <a:latin typeface="+mn-ea"/>
              </a:rPr>
              <a:t>, </a:t>
            </a:r>
            <a:r>
              <a:rPr lang="ko-KR" altLang="en-US" sz="1400" dirty="0" smtClean="0">
                <a:latin typeface="+mn-ea"/>
              </a:rPr>
              <a:t>상품 옵션 별도 추가</a:t>
            </a:r>
            <a:r>
              <a:rPr lang="en-US" altLang="ko-KR" sz="1400" dirty="0" smtClean="0">
                <a:latin typeface="+mn-ea"/>
              </a:rPr>
              <a:t>, </a:t>
            </a:r>
            <a:r>
              <a:rPr lang="ko-KR" altLang="en-US" sz="1400" dirty="0" smtClean="0">
                <a:latin typeface="+mn-ea"/>
              </a:rPr>
              <a:t>수량 변경</a:t>
            </a:r>
            <a:endParaRPr lang="en-US" altLang="ko-KR" sz="1400" dirty="0">
              <a:latin typeface="+mn-ea"/>
            </a:endParaRPr>
          </a:p>
          <a:p>
            <a:pPr>
              <a:defRPr/>
            </a:pPr>
            <a:r>
              <a:rPr lang="en-US" altLang="ko-KR" sz="1400" dirty="0" smtClean="0">
                <a:latin typeface="+mn-ea"/>
              </a:rPr>
              <a:t>  - </a:t>
            </a:r>
            <a:r>
              <a:rPr lang="ko-KR" altLang="en-US" sz="1400" dirty="0" smtClean="0">
                <a:latin typeface="+mn-ea"/>
              </a:rPr>
              <a:t>체크한 상품만 선택 삭제 혹은 선택 주문</a:t>
            </a:r>
            <a:r>
              <a:rPr lang="en-US" altLang="ko-KR" sz="1400" dirty="0" smtClean="0">
                <a:latin typeface="+mn-ea"/>
              </a:rPr>
              <a:t>, </a:t>
            </a:r>
            <a:r>
              <a:rPr lang="ko-KR" altLang="en-US" sz="1400" dirty="0" smtClean="0">
                <a:latin typeface="+mn-ea"/>
              </a:rPr>
              <a:t>전체 삭제</a:t>
            </a:r>
            <a:r>
              <a:rPr lang="en-US" altLang="ko-KR" sz="1400" dirty="0" smtClean="0">
                <a:latin typeface="+mn-ea"/>
              </a:rPr>
              <a:t>, </a:t>
            </a:r>
            <a:r>
              <a:rPr lang="ko-KR" altLang="en-US" sz="1400" dirty="0" smtClean="0">
                <a:latin typeface="+mn-ea"/>
              </a:rPr>
              <a:t>전체 주문</a:t>
            </a:r>
            <a:endParaRPr lang="en-US" altLang="ko-KR" sz="1400" dirty="0" smtClean="0">
              <a:latin typeface="+mn-ea"/>
            </a:endParaRPr>
          </a:p>
          <a:p>
            <a:pPr>
              <a:defRPr/>
            </a:pPr>
            <a:endParaRPr lang="en-US" altLang="ko-KR" sz="1400" dirty="0">
              <a:latin typeface="+mn-ea"/>
            </a:endParaRPr>
          </a:p>
          <a:p>
            <a:pPr>
              <a:defRPr/>
            </a:pPr>
            <a:r>
              <a:rPr lang="ko-KR" altLang="en-US" sz="1400" b="1" dirty="0" smtClean="0">
                <a:latin typeface="+mn-ea"/>
              </a:rPr>
              <a:t>■ 주문하기 </a:t>
            </a:r>
            <a:r>
              <a:rPr lang="en-US" altLang="ko-KR" sz="1400" b="1" dirty="0" smtClean="0">
                <a:latin typeface="+mn-ea"/>
              </a:rPr>
              <a:t>(</a:t>
            </a:r>
            <a:r>
              <a:rPr lang="ko-KR" altLang="en-US" sz="1400" b="1" dirty="0" smtClean="0">
                <a:latin typeface="+mn-ea"/>
              </a:rPr>
              <a:t>사용자 기능</a:t>
            </a:r>
            <a:r>
              <a:rPr lang="en-US" altLang="ko-KR" sz="1400" b="1" dirty="0" smtClean="0">
                <a:latin typeface="+mn-ea"/>
              </a:rPr>
              <a:t>)</a:t>
            </a:r>
          </a:p>
          <a:p>
            <a:pPr>
              <a:defRPr/>
            </a:pPr>
            <a:r>
              <a:rPr lang="en-US" altLang="ko-KR" sz="1400" dirty="0">
                <a:latin typeface="+mn-ea"/>
              </a:rPr>
              <a:t> </a:t>
            </a:r>
            <a:r>
              <a:rPr lang="en-US" altLang="ko-KR" sz="1400" dirty="0" smtClean="0">
                <a:latin typeface="+mn-ea"/>
              </a:rPr>
              <a:t> - </a:t>
            </a:r>
            <a:r>
              <a:rPr lang="ko-KR" altLang="en-US" sz="1400" dirty="0" smtClean="0">
                <a:latin typeface="+mn-ea"/>
              </a:rPr>
              <a:t>상품상세에서 주문</a:t>
            </a:r>
            <a:r>
              <a:rPr lang="en-US" altLang="ko-KR" sz="1400" dirty="0" smtClean="0">
                <a:latin typeface="+mn-ea"/>
              </a:rPr>
              <a:t>, </a:t>
            </a:r>
            <a:r>
              <a:rPr lang="ko-KR" altLang="en-US" sz="1400" dirty="0" smtClean="0">
                <a:latin typeface="+mn-ea"/>
              </a:rPr>
              <a:t>혹은 장바구니에서 주문</a:t>
            </a:r>
            <a:endParaRPr lang="en-US" altLang="ko-KR" sz="1400" dirty="0" smtClean="0">
              <a:latin typeface="+mn-ea"/>
            </a:endParaRPr>
          </a:p>
          <a:p>
            <a:pPr>
              <a:defRPr/>
            </a:pPr>
            <a:endParaRPr lang="en-US" altLang="ko-KR" sz="1400" dirty="0" smtClean="0">
              <a:latin typeface="+mn-ea"/>
            </a:endParaRPr>
          </a:p>
          <a:p>
            <a:pPr>
              <a:defRPr/>
            </a:pPr>
            <a:r>
              <a:rPr lang="ko-KR" altLang="en-US" sz="1400" b="1" dirty="0" smtClean="0">
                <a:latin typeface="+mn-ea"/>
              </a:rPr>
              <a:t>■ 공지사항</a:t>
            </a:r>
            <a:r>
              <a:rPr lang="en-US" altLang="ko-KR" sz="1400" b="1" dirty="0">
                <a:latin typeface="+mn-ea"/>
              </a:rPr>
              <a:t> </a:t>
            </a:r>
            <a:r>
              <a:rPr lang="ko-KR" altLang="en-US" sz="1400" b="1" dirty="0" smtClean="0">
                <a:latin typeface="+mn-ea"/>
              </a:rPr>
              <a:t>게시판</a:t>
            </a:r>
            <a:r>
              <a:rPr lang="en-US" altLang="ko-KR" sz="1400" b="1" dirty="0" smtClean="0">
                <a:latin typeface="+mn-ea"/>
              </a:rPr>
              <a:t>(</a:t>
            </a:r>
            <a:r>
              <a:rPr lang="ko-KR" altLang="en-US" sz="1400" b="1" dirty="0" smtClean="0">
                <a:latin typeface="+mn-ea"/>
              </a:rPr>
              <a:t>사용자 측</a:t>
            </a:r>
            <a:r>
              <a:rPr lang="en-US" altLang="ko-KR" sz="1400" b="1" dirty="0" smtClean="0">
                <a:latin typeface="+mn-ea"/>
              </a:rPr>
              <a:t>)</a:t>
            </a:r>
          </a:p>
          <a:p>
            <a:pPr>
              <a:defRPr/>
            </a:pPr>
            <a:r>
              <a:rPr lang="en-US" altLang="ko-KR" sz="1400" b="1" dirty="0">
                <a:latin typeface="+mn-ea"/>
              </a:rPr>
              <a:t> </a:t>
            </a:r>
            <a:r>
              <a:rPr lang="en-US" altLang="ko-KR" sz="1400" b="1" dirty="0" smtClean="0">
                <a:latin typeface="+mn-ea"/>
              </a:rPr>
              <a:t> - </a:t>
            </a:r>
            <a:r>
              <a:rPr lang="ko-KR" altLang="en-US" sz="1400" dirty="0" smtClean="0">
                <a:latin typeface="+mn-ea"/>
              </a:rPr>
              <a:t>공지사항 리스트</a:t>
            </a:r>
            <a:r>
              <a:rPr lang="en-US" altLang="ko-KR" sz="1400" dirty="0" smtClean="0">
                <a:latin typeface="+mn-ea"/>
              </a:rPr>
              <a:t>, </a:t>
            </a:r>
            <a:r>
              <a:rPr lang="ko-KR" altLang="en-US" sz="1400" dirty="0" smtClean="0">
                <a:latin typeface="+mn-ea"/>
              </a:rPr>
              <a:t>상세보기</a:t>
            </a:r>
            <a:endParaRPr lang="en-US" altLang="ko-KR" sz="1400" dirty="0">
              <a:latin typeface="+mn-ea"/>
            </a:endParaRPr>
          </a:p>
          <a:p>
            <a:pPr>
              <a:defRPr/>
            </a:pPr>
            <a:endParaRPr lang="en-US" altLang="ko-KR" sz="1400" b="1" dirty="0">
              <a:latin typeface="+mn-ea"/>
            </a:endParaRPr>
          </a:p>
          <a:p>
            <a:pPr>
              <a:defRPr/>
            </a:pPr>
            <a:r>
              <a:rPr lang="ko-KR" altLang="en-US" sz="1400" b="1" dirty="0">
                <a:latin typeface="+mn-ea"/>
              </a:rPr>
              <a:t>■ 공지사항 게시판</a:t>
            </a:r>
            <a:r>
              <a:rPr lang="en-US" altLang="ko-KR" sz="1400" b="1" dirty="0">
                <a:latin typeface="+mn-ea"/>
              </a:rPr>
              <a:t>(</a:t>
            </a:r>
            <a:r>
              <a:rPr lang="ko-KR" altLang="en-US" sz="1400" b="1" dirty="0" smtClean="0">
                <a:latin typeface="+mn-ea"/>
              </a:rPr>
              <a:t>관리자 측</a:t>
            </a:r>
            <a:r>
              <a:rPr lang="en-US" altLang="ko-KR" sz="1400" b="1" dirty="0" smtClean="0">
                <a:latin typeface="+mn-ea"/>
              </a:rPr>
              <a:t>)</a:t>
            </a:r>
          </a:p>
          <a:p>
            <a:pPr>
              <a:defRPr/>
            </a:pPr>
            <a:r>
              <a:rPr lang="en-US" altLang="ko-KR" sz="1400" b="1" dirty="0">
                <a:latin typeface="+mn-ea"/>
              </a:rPr>
              <a:t> </a:t>
            </a:r>
            <a:r>
              <a:rPr lang="en-US" altLang="ko-KR" sz="1400" b="1" dirty="0" smtClean="0">
                <a:latin typeface="+mn-ea"/>
              </a:rPr>
              <a:t> - </a:t>
            </a:r>
            <a:r>
              <a:rPr lang="ko-KR" altLang="en-US" sz="1400" dirty="0" smtClean="0">
                <a:latin typeface="+mn-ea"/>
              </a:rPr>
              <a:t>공지사항 추가</a:t>
            </a:r>
            <a:r>
              <a:rPr lang="en-US" altLang="ko-KR" sz="1400" dirty="0" smtClean="0">
                <a:latin typeface="+mn-ea"/>
              </a:rPr>
              <a:t>, </a:t>
            </a:r>
            <a:r>
              <a:rPr lang="ko-KR" altLang="en-US" sz="1400" dirty="0" smtClean="0">
                <a:latin typeface="+mn-ea"/>
              </a:rPr>
              <a:t>수정</a:t>
            </a:r>
            <a:r>
              <a:rPr lang="en-US" altLang="ko-KR" sz="1400" dirty="0" smtClean="0">
                <a:latin typeface="+mn-ea"/>
              </a:rPr>
              <a:t>, </a:t>
            </a:r>
            <a:r>
              <a:rPr lang="ko-KR" altLang="en-US" sz="1400" dirty="0" smtClean="0">
                <a:latin typeface="+mn-ea"/>
              </a:rPr>
              <a:t>삭제</a:t>
            </a:r>
            <a:endParaRPr lang="en-US" altLang="ko-KR" sz="1400" dirty="0" smtClean="0">
              <a:latin typeface="+mn-ea"/>
            </a:endParaRPr>
          </a:p>
        </p:txBody>
      </p:sp>
      <p:grpSp>
        <p:nvGrpSpPr>
          <p:cNvPr id="40" name="그룹 8"/>
          <p:cNvGrpSpPr>
            <a:grpSpLocks/>
          </p:cNvGrpSpPr>
          <p:nvPr/>
        </p:nvGrpSpPr>
        <p:grpSpPr bwMode="auto">
          <a:xfrm>
            <a:off x="11979736" y="1028700"/>
            <a:ext cx="4267200" cy="7270264"/>
            <a:chOff x="683568" y="908719"/>
            <a:chExt cx="3420000" cy="3023144"/>
          </a:xfrm>
        </p:grpSpPr>
        <p:sp>
          <p:nvSpPr>
            <p:cNvPr id="41" name="직사각형 40"/>
            <p:cNvSpPr/>
            <p:nvPr/>
          </p:nvSpPr>
          <p:spPr>
            <a:xfrm>
              <a:off x="683568" y="908719"/>
              <a:ext cx="3420000" cy="360220"/>
            </a:xfrm>
            <a:prstGeom prst="rect">
              <a:avLst/>
            </a:prstGeom>
            <a:solidFill>
              <a:srgbClr val="987C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 sz="1400" b="1" dirty="0" smtClean="0"/>
                <a:t>유민상</a:t>
              </a:r>
              <a:endParaRPr lang="ko-KR" altLang="en-US" sz="1400" b="1" dirty="0"/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683568" y="1340350"/>
              <a:ext cx="3420000" cy="2591513"/>
            </a:xfrm>
            <a:prstGeom prst="rect">
              <a:avLst/>
            </a:prstGeom>
            <a:noFill/>
            <a:ln w="19050">
              <a:solidFill>
                <a:srgbClr val="D6D7D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12535671" y="2703390"/>
            <a:ext cx="3348038" cy="397031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ko-KR" altLang="en-US" sz="1400" b="1" dirty="0">
                <a:latin typeface="+mn-ea"/>
              </a:rPr>
              <a:t>■ 소프트웨어 </a:t>
            </a:r>
            <a:r>
              <a:rPr lang="ko-KR" altLang="en-US" sz="1400" b="1" dirty="0" smtClean="0">
                <a:latin typeface="+mn-ea"/>
              </a:rPr>
              <a:t>설계</a:t>
            </a:r>
            <a:endParaRPr lang="en-US" altLang="ko-KR" sz="1400" b="1" dirty="0">
              <a:latin typeface="+mn-ea"/>
            </a:endParaRPr>
          </a:p>
          <a:p>
            <a:pPr>
              <a:defRPr/>
            </a:pPr>
            <a:r>
              <a:rPr lang="en-US" altLang="ko-KR" sz="1400" dirty="0">
                <a:latin typeface="+mn-ea"/>
              </a:rPr>
              <a:t> - </a:t>
            </a:r>
            <a:r>
              <a:rPr lang="ko-KR" altLang="en-US" sz="1400" dirty="0">
                <a:latin typeface="+mn-ea"/>
              </a:rPr>
              <a:t>프로젝트 전반적 설계</a:t>
            </a:r>
            <a:r>
              <a:rPr lang="en-US" altLang="ko-KR" sz="1400" dirty="0">
                <a:latin typeface="+mn-ea"/>
              </a:rPr>
              <a:t>, e-r diagram</a:t>
            </a:r>
            <a:endParaRPr lang="en-US" altLang="ko-KR" sz="1400" b="1" dirty="0">
              <a:latin typeface="+mn-ea"/>
            </a:endParaRPr>
          </a:p>
          <a:p>
            <a:pPr>
              <a:defRPr/>
            </a:pPr>
            <a:endParaRPr lang="en-US" altLang="ko-KR" sz="1400" b="1" dirty="0">
              <a:latin typeface="+mn-ea"/>
            </a:endParaRPr>
          </a:p>
          <a:p>
            <a:pPr>
              <a:defRPr/>
            </a:pPr>
            <a:r>
              <a:rPr lang="ko-KR" altLang="en-US" sz="1400" b="1" dirty="0">
                <a:latin typeface="+mn-ea"/>
              </a:rPr>
              <a:t>■ </a:t>
            </a:r>
            <a:r>
              <a:rPr lang="ko-KR" altLang="en-US" sz="1400" b="1" dirty="0" smtClean="0">
                <a:latin typeface="+mn-ea"/>
              </a:rPr>
              <a:t>관리자 모드</a:t>
            </a:r>
            <a:endParaRPr lang="en-US" altLang="ko-KR" sz="1400" dirty="0" smtClean="0">
              <a:latin typeface="+mn-ea"/>
            </a:endParaRPr>
          </a:p>
          <a:p>
            <a:pPr>
              <a:defRPr/>
            </a:pPr>
            <a:r>
              <a:rPr lang="en-US" altLang="ko-KR" sz="1400" dirty="0" smtClean="0">
                <a:latin typeface="+mn-ea"/>
              </a:rPr>
              <a:t>  - </a:t>
            </a:r>
            <a:r>
              <a:rPr lang="ko-KR" altLang="en-US" sz="1400" dirty="0" smtClean="0">
                <a:latin typeface="+mn-ea"/>
              </a:rPr>
              <a:t>관리자 로그인</a:t>
            </a:r>
            <a:r>
              <a:rPr lang="en-US" altLang="ko-KR" sz="1400" dirty="0" smtClean="0">
                <a:latin typeface="+mn-ea"/>
              </a:rPr>
              <a:t>, </a:t>
            </a:r>
            <a:r>
              <a:rPr lang="ko-KR" altLang="en-US" sz="1400" dirty="0" smtClean="0">
                <a:latin typeface="+mn-ea"/>
              </a:rPr>
              <a:t>로그아웃</a:t>
            </a:r>
            <a:endParaRPr lang="en-US" altLang="ko-KR" sz="1400" dirty="0">
              <a:latin typeface="+mn-ea"/>
            </a:endParaRPr>
          </a:p>
          <a:p>
            <a:pPr>
              <a:defRPr/>
            </a:pPr>
            <a:r>
              <a:rPr lang="en-US" altLang="ko-KR" sz="1400" dirty="0" smtClean="0">
                <a:latin typeface="+mn-ea"/>
              </a:rPr>
              <a:t>  </a:t>
            </a:r>
            <a:r>
              <a:rPr lang="en-US" altLang="ko-KR" sz="1400" dirty="0">
                <a:latin typeface="+mn-ea"/>
              </a:rPr>
              <a:t>- </a:t>
            </a:r>
            <a:r>
              <a:rPr lang="ko-KR" altLang="en-US" sz="1400" dirty="0" smtClean="0">
                <a:latin typeface="+mn-ea"/>
              </a:rPr>
              <a:t>매출 현황</a:t>
            </a:r>
            <a:r>
              <a:rPr lang="en-US" altLang="ko-KR" sz="1400" dirty="0" smtClean="0">
                <a:latin typeface="+mn-ea"/>
              </a:rPr>
              <a:t>, </a:t>
            </a:r>
            <a:r>
              <a:rPr lang="ko-KR" altLang="en-US" sz="1400" dirty="0" smtClean="0">
                <a:latin typeface="+mn-ea"/>
              </a:rPr>
              <a:t>통계</a:t>
            </a:r>
            <a:endParaRPr lang="en-US" altLang="ko-KR" sz="1400" dirty="0" smtClean="0">
              <a:latin typeface="+mn-ea"/>
            </a:endParaRPr>
          </a:p>
          <a:p>
            <a:pPr>
              <a:defRPr/>
            </a:pPr>
            <a:r>
              <a:rPr lang="en-US" altLang="ko-KR" sz="1400" dirty="0">
                <a:latin typeface="+mn-ea"/>
              </a:rPr>
              <a:t> </a:t>
            </a:r>
            <a:r>
              <a:rPr lang="en-US" altLang="ko-KR" sz="1400" dirty="0" smtClean="0">
                <a:latin typeface="+mn-ea"/>
              </a:rPr>
              <a:t> - 1</a:t>
            </a:r>
            <a:r>
              <a:rPr lang="ko-KR" altLang="en-US" sz="1400" dirty="0" smtClean="0">
                <a:latin typeface="+mn-ea"/>
              </a:rPr>
              <a:t>대</a:t>
            </a:r>
            <a:r>
              <a:rPr lang="en-US" altLang="ko-KR" sz="1400" dirty="0" smtClean="0">
                <a:latin typeface="+mn-ea"/>
              </a:rPr>
              <a:t>1 </a:t>
            </a:r>
            <a:r>
              <a:rPr lang="ko-KR" altLang="en-US" sz="1400" dirty="0" smtClean="0">
                <a:latin typeface="+mn-ea"/>
              </a:rPr>
              <a:t>문의 확인</a:t>
            </a:r>
            <a:r>
              <a:rPr lang="en-US" altLang="ko-KR" sz="1400" dirty="0" smtClean="0">
                <a:latin typeface="+mn-ea"/>
              </a:rPr>
              <a:t>, </a:t>
            </a:r>
            <a:r>
              <a:rPr lang="ko-KR" altLang="en-US" sz="1400" dirty="0" smtClean="0">
                <a:latin typeface="+mn-ea"/>
              </a:rPr>
              <a:t>공지사항 관리 </a:t>
            </a:r>
            <a:r>
              <a:rPr lang="en-US" altLang="ko-KR" sz="1400" dirty="0" smtClean="0">
                <a:latin typeface="+mn-ea"/>
              </a:rPr>
              <a:t>(</a:t>
            </a:r>
            <a:r>
              <a:rPr lang="ko-KR" altLang="en-US" sz="1400" dirty="0" smtClean="0">
                <a:latin typeface="+mn-ea"/>
              </a:rPr>
              <a:t>추가</a:t>
            </a:r>
            <a:r>
              <a:rPr lang="en-US" altLang="ko-KR" sz="1400" dirty="0" smtClean="0">
                <a:latin typeface="+mn-ea"/>
              </a:rPr>
              <a:t>, </a:t>
            </a:r>
            <a:r>
              <a:rPr lang="ko-KR" altLang="en-US" sz="1400" dirty="0" smtClean="0">
                <a:latin typeface="+mn-ea"/>
              </a:rPr>
              <a:t>수정</a:t>
            </a:r>
            <a:r>
              <a:rPr lang="en-US" altLang="ko-KR" sz="1400" dirty="0" smtClean="0">
                <a:latin typeface="+mn-ea"/>
              </a:rPr>
              <a:t>, </a:t>
            </a:r>
            <a:r>
              <a:rPr lang="ko-KR" altLang="en-US" sz="1400" dirty="0" smtClean="0">
                <a:latin typeface="+mn-ea"/>
              </a:rPr>
              <a:t>삭제</a:t>
            </a:r>
            <a:r>
              <a:rPr lang="en-US" altLang="ko-KR" sz="1400" dirty="0" smtClean="0">
                <a:latin typeface="+mn-ea"/>
              </a:rPr>
              <a:t>)</a:t>
            </a:r>
          </a:p>
          <a:p>
            <a:pPr>
              <a:defRPr/>
            </a:pPr>
            <a:r>
              <a:rPr lang="en-US" altLang="ko-KR" sz="1400" dirty="0">
                <a:latin typeface="+mn-ea"/>
              </a:rPr>
              <a:t> </a:t>
            </a:r>
            <a:r>
              <a:rPr lang="en-US" altLang="ko-KR" sz="1400" dirty="0" smtClean="0">
                <a:latin typeface="+mn-ea"/>
              </a:rPr>
              <a:t> - </a:t>
            </a:r>
            <a:r>
              <a:rPr lang="ko-KR" altLang="en-US" sz="1400" dirty="0" smtClean="0">
                <a:latin typeface="+mn-ea"/>
              </a:rPr>
              <a:t>상품 관리 </a:t>
            </a:r>
            <a:r>
              <a:rPr lang="en-US" altLang="ko-KR" sz="1400" dirty="0" smtClean="0">
                <a:latin typeface="+mn-ea"/>
              </a:rPr>
              <a:t>(</a:t>
            </a:r>
            <a:r>
              <a:rPr lang="ko-KR" altLang="en-US" sz="1400" dirty="0" smtClean="0">
                <a:latin typeface="+mn-ea"/>
              </a:rPr>
              <a:t>등록</a:t>
            </a:r>
            <a:r>
              <a:rPr lang="en-US" altLang="ko-KR" sz="1400" dirty="0" smtClean="0">
                <a:latin typeface="+mn-ea"/>
              </a:rPr>
              <a:t>, </a:t>
            </a:r>
            <a:r>
              <a:rPr lang="ko-KR" altLang="en-US" sz="1400" dirty="0" smtClean="0">
                <a:latin typeface="+mn-ea"/>
              </a:rPr>
              <a:t>조회</a:t>
            </a:r>
            <a:r>
              <a:rPr lang="en-US" altLang="ko-KR" sz="1400" dirty="0" smtClean="0">
                <a:latin typeface="+mn-ea"/>
              </a:rPr>
              <a:t>, </a:t>
            </a:r>
            <a:r>
              <a:rPr lang="ko-KR" altLang="en-US" sz="1400" dirty="0" smtClean="0">
                <a:latin typeface="+mn-ea"/>
              </a:rPr>
              <a:t>수정</a:t>
            </a:r>
            <a:r>
              <a:rPr lang="en-US" altLang="ko-KR" sz="1400" dirty="0" smtClean="0">
                <a:latin typeface="+mn-ea"/>
              </a:rPr>
              <a:t>, </a:t>
            </a:r>
            <a:r>
              <a:rPr lang="ko-KR" altLang="en-US" sz="1400" dirty="0" smtClean="0">
                <a:latin typeface="+mn-ea"/>
              </a:rPr>
              <a:t>삭제</a:t>
            </a:r>
            <a:r>
              <a:rPr lang="en-US" altLang="ko-KR" sz="1400" dirty="0" smtClean="0">
                <a:latin typeface="+mn-ea"/>
              </a:rPr>
              <a:t>)</a:t>
            </a:r>
            <a:endParaRPr lang="en-US" altLang="ko-KR" sz="1400" dirty="0">
              <a:latin typeface="+mn-ea"/>
            </a:endParaRPr>
          </a:p>
          <a:p>
            <a:pPr>
              <a:defRPr/>
            </a:pPr>
            <a:endParaRPr lang="en-US" altLang="ko-KR" sz="1400" dirty="0">
              <a:latin typeface="+mn-ea"/>
            </a:endParaRPr>
          </a:p>
          <a:p>
            <a:pPr>
              <a:defRPr/>
            </a:pPr>
            <a:r>
              <a:rPr lang="ko-KR" altLang="en-US" sz="1400" b="1" dirty="0">
                <a:latin typeface="+mn-ea"/>
              </a:rPr>
              <a:t>■ </a:t>
            </a:r>
            <a:r>
              <a:rPr lang="en-US" altLang="ko-KR" sz="1400" b="1" dirty="0" smtClean="0">
                <a:latin typeface="+mn-ea"/>
              </a:rPr>
              <a:t>QNA </a:t>
            </a:r>
            <a:r>
              <a:rPr lang="ko-KR" altLang="en-US" sz="1400" b="1" dirty="0" smtClean="0">
                <a:latin typeface="+mn-ea"/>
              </a:rPr>
              <a:t>게시판 </a:t>
            </a:r>
            <a:r>
              <a:rPr lang="en-US" altLang="ko-KR" sz="1400" b="1" dirty="0" smtClean="0">
                <a:latin typeface="+mn-ea"/>
              </a:rPr>
              <a:t>(</a:t>
            </a:r>
            <a:r>
              <a:rPr lang="ko-KR" altLang="en-US" sz="1400" b="1" dirty="0" smtClean="0">
                <a:latin typeface="+mn-ea"/>
              </a:rPr>
              <a:t>사용자</a:t>
            </a:r>
            <a:r>
              <a:rPr lang="en-US" altLang="ko-KR" sz="1400" b="1" dirty="0" smtClean="0">
                <a:latin typeface="+mn-ea"/>
              </a:rPr>
              <a:t>)</a:t>
            </a:r>
            <a:endParaRPr lang="en-US" altLang="ko-KR" sz="1400" b="1" dirty="0">
              <a:latin typeface="+mn-ea"/>
            </a:endParaRPr>
          </a:p>
          <a:p>
            <a:pPr>
              <a:defRPr/>
            </a:pPr>
            <a:r>
              <a:rPr lang="en-US" altLang="ko-KR" sz="1400" dirty="0">
                <a:latin typeface="+mn-ea"/>
              </a:rPr>
              <a:t>  </a:t>
            </a:r>
            <a:r>
              <a:rPr lang="en-US" altLang="ko-KR" sz="1400" dirty="0" smtClean="0">
                <a:latin typeface="+mn-ea"/>
              </a:rPr>
              <a:t>- </a:t>
            </a:r>
            <a:r>
              <a:rPr lang="ko-KR" altLang="en-US" sz="1400" dirty="0" smtClean="0">
                <a:latin typeface="+mn-ea"/>
              </a:rPr>
              <a:t>답변</a:t>
            </a:r>
            <a:r>
              <a:rPr lang="en-US" altLang="ko-KR" sz="1400" dirty="0" smtClean="0">
                <a:latin typeface="+mn-ea"/>
              </a:rPr>
              <a:t>, </a:t>
            </a:r>
            <a:r>
              <a:rPr lang="ko-KR" altLang="en-US" sz="1400" dirty="0" err="1" smtClean="0">
                <a:latin typeface="+mn-ea"/>
              </a:rPr>
              <a:t>페이징</a:t>
            </a:r>
            <a:endParaRPr lang="en-US" altLang="ko-KR" sz="1400" dirty="0" smtClean="0">
              <a:latin typeface="+mn-ea"/>
            </a:endParaRPr>
          </a:p>
          <a:p>
            <a:pPr>
              <a:defRPr/>
            </a:pPr>
            <a:endParaRPr lang="en-US" altLang="ko-KR" sz="1400" dirty="0">
              <a:latin typeface="+mn-ea"/>
            </a:endParaRPr>
          </a:p>
          <a:p>
            <a:pPr>
              <a:defRPr/>
            </a:pPr>
            <a:r>
              <a:rPr lang="ko-KR" altLang="en-US" sz="1400" b="1" dirty="0" smtClean="0">
                <a:latin typeface="+mn-ea"/>
              </a:rPr>
              <a:t>■ </a:t>
            </a:r>
            <a:r>
              <a:rPr lang="en-US" altLang="ko-KR" sz="1400" b="1" dirty="0" smtClean="0">
                <a:latin typeface="+mn-ea"/>
              </a:rPr>
              <a:t>1</a:t>
            </a:r>
            <a:r>
              <a:rPr lang="ko-KR" altLang="en-US" sz="1400" b="1" dirty="0" smtClean="0">
                <a:latin typeface="+mn-ea"/>
              </a:rPr>
              <a:t>대</a:t>
            </a:r>
            <a:r>
              <a:rPr lang="en-US" altLang="ko-KR" sz="1400" b="1" dirty="0" smtClean="0">
                <a:latin typeface="+mn-ea"/>
              </a:rPr>
              <a:t>1 </a:t>
            </a:r>
            <a:r>
              <a:rPr lang="ko-KR" altLang="en-US" sz="1400" b="1" dirty="0" smtClean="0">
                <a:latin typeface="+mn-ea"/>
              </a:rPr>
              <a:t>문의 </a:t>
            </a:r>
            <a:r>
              <a:rPr lang="en-US" altLang="ko-KR" sz="1400" b="1" dirty="0" smtClean="0">
                <a:latin typeface="+mn-ea"/>
              </a:rPr>
              <a:t>(</a:t>
            </a:r>
            <a:r>
              <a:rPr lang="ko-KR" altLang="en-US" sz="1400" b="1" dirty="0" smtClean="0">
                <a:latin typeface="+mn-ea"/>
              </a:rPr>
              <a:t>사용자</a:t>
            </a:r>
            <a:r>
              <a:rPr lang="en-US" altLang="ko-KR" sz="1400" b="1" dirty="0" smtClean="0">
                <a:latin typeface="+mn-ea"/>
              </a:rPr>
              <a:t>)</a:t>
            </a:r>
          </a:p>
          <a:p>
            <a:pPr>
              <a:defRPr/>
            </a:pPr>
            <a:r>
              <a:rPr lang="en-US" altLang="ko-KR" sz="1400" dirty="0">
                <a:latin typeface="+mn-ea"/>
              </a:rPr>
              <a:t> </a:t>
            </a:r>
            <a:r>
              <a:rPr lang="en-US" altLang="ko-KR" sz="1400" dirty="0" smtClean="0">
                <a:latin typeface="+mn-ea"/>
              </a:rPr>
              <a:t> - </a:t>
            </a:r>
            <a:r>
              <a:rPr lang="ko-KR" altLang="en-US" sz="1400" dirty="0" smtClean="0">
                <a:latin typeface="+mn-ea"/>
              </a:rPr>
              <a:t>사용자가 작성시</a:t>
            </a:r>
            <a:endParaRPr lang="en-US" altLang="ko-KR" sz="1400" dirty="0" smtClean="0">
              <a:latin typeface="+mn-ea"/>
            </a:endParaRPr>
          </a:p>
          <a:p>
            <a:pPr>
              <a:defRPr/>
            </a:pPr>
            <a:endParaRPr lang="en-US" altLang="ko-KR" sz="1400" dirty="0" smtClean="0">
              <a:latin typeface="+mn-ea"/>
            </a:endParaRPr>
          </a:p>
          <a:p>
            <a:pPr>
              <a:defRPr/>
            </a:pPr>
            <a:r>
              <a:rPr lang="ko-KR" altLang="en-US" sz="1400" b="1" dirty="0" smtClean="0">
                <a:latin typeface="+mn-ea"/>
              </a:rPr>
              <a:t>■ </a:t>
            </a:r>
            <a:r>
              <a:rPr lang="en-US" altLang="ko-KR" sz="1400" b="1" dirty="0" smtClean="0">
                <a:latin typeface="+mn-ea"/>
              </a:rPr>
              <a:t>FAQ </a:t>
            </a:r>
            <a:r>
              <a:rPr lang="ko-KR" altLang="en-US" sz="1400" b="1" dirty="0" err="1" smtClean="0">
                <a:latin typeface="+mn-ea"/>
              </a:rPr>
              <a:t>자주묻는질문</a:t>
            </a:r>
            <a:r>
              <a:rPr lang="ko-KR" altLang="en-US" sz="1400" b="1" dirty="0" smtClean="0">
                <a:latin typeface="+mn-ea"/>
              </a:rPr>
              <a:t> </a:t>
            </a:r>
            <a:r>
              <a:rPr lang="en-US" altLang="ko-KR" sz="1400" b="1" dirty="0" smtClean="0">
                <a:latin typeface="+mn-ea"/>
              </a:rPr>
              <a:t>(</a:t>
            </a:r>
            <a:r>
              <a:rPr lang="ko-KR" altLang="en-US" sz="1400" b="1" dirty="0" smtClean="0">
                <a:latin typeface="+mn-ea"/>
              </a:rPr>
              <a:t>사용자</a:t>
            </a:r>
            <a:r>
              <a:rPr lang="en-US" altLang="ko-KR" sz="1400" b="1" dirty="0" smtClean="0">
                <a:latin typeface="+mn-ea"/>
              </a:rPr>
              <a:t>)</a:t>
            </a:r>
          </a:p>
          <a:p>
            <a:pPr>
              <a:defRPr/>
            </a:pPr>
            <a:r>
              <a:rPr lang="en-US" altLang="ko-KR" sz="1400" b="1" dirty="0">
                <a:latin typeface="+mn-ea"/>
              </a:rPr>
              <a:t> </a:t>
            </a:r>
            <a:r>
              <a:rPr lang="en-US" altLang="ko-KR" sz="1400" b="1" dirty="0" smtClean="0">
                <a:latin typeface="+mn-ea"/>
              </a:rPr>
              <a:t> </a:t>
            </a:r>
            <a:r>
              <a:rPr lang="en-US" altLang="ko-KR" sz="1400" dirty="0" smtClean="0">
                <a:latin typeface="+mn-ea"/>
              </a:rPr>
              <a:t>- </a:t>
            </a:r>
            <a:r>
              <a:rPr lang="ko-KR" altLang="en-US" sz="1400" dirty="0" smtClean="0">
                <a:latin typeface="+mn-ea"/>
              </a:rPr>
              <a:t>만족할 질문 없으면 </a:t>
            </a:r>
            <a:r>
              <a:rPr lang="en-US" altLang="ko-KR" sz="1400" dirty="0" smtClean="0">
                <a:latin typeface="+mn-ea"/>
              </a:rPr>
              <a:t>1</a:t>
            </a:r>
            <a:r>
              <a:rPr lang="ko-KR" altLang="en-US" sz="1400" dirty="0" smtClean="0">
                <a:latin typeface="+mn-ea"/>
              </a:rPr>
              <a:t>대</a:t>
            </a:r>
            <a:r>
              <a:rPr lang="en-US" altLang="ko-KR" sz="1400" dirty="0" smtClean="0">
                <a:latin typeface="+mn-ea"/>
              </a:rPr>
              <a:t>1 </a:t>
            </a:r>
            <a:r>
              <a:rPr lang="ko-KR" altLang="en-US" sz="1400" dirty="0" smtClean="0">
                <a:latin typeface="+mn-ea"/>
              </a:rPr>
              <a:t>문의</a:t>
            </a:r>
            <a:endParaRPr lang="en-US" altLang="ko-KR" sz="1400" dirty="0">
              <a:latin typeface="+mn-ea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771292" y="161011"/>
            <a:ext cx="66013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2800" b="1" dirty="0" smtClean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업무 분담</a:t>
            </a:r>
            <a:endParaRPr lang="ko-KR" altLang="en-US" sz="2800" b="1" dirty="0">
              <a:solidFill>
                <a:srgbClr val="756B5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2" name="그룹 1006"/>
          <p:cNvGrpSpPr/>
          <p:nvPr/>
        </p:nvGrpSpPr>
        <p:grpSpPr>
          <a:xfrm>
            <a:off x="690027" y="9259754"/>
            <a:ext cx="16923687" cy="24898"/>
            <a:chOff x="690027" y="9259754"/>
            <a:chExt cx="16923687" cy="24898"/>
          </a:xfrm>
        </p:grpSpPr>
        <p:pic>
          <p:nvPicPr>
            <p:cNvPr id="25" name="Object 1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0027" y="9259754"/>
              <a:ext cx="16923687" cy="24898"/>
            </a:xfrm>
            <a:prstGeom prst="rect">
              <a:avLst/>
            </a:prstGeom>
          </p:spPr>
        </p:pic>
      </p:grpSp>
      <p:pic>
        <p:nvPicPr>
          <p:cNvPr id="27" name="그림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8489" y="9353816"/>
            <a:ext cx="1824025" cy="818884"/>
          </a:xfrm>
          <a:prstGeom prst="rect">
            <a:avLst/>
          </a:prstGeom>
        </p:spPr>
      </p:pic>
      <p:sp>
        <p:nvSpPr>
          <p:cNvPr id="28" name="Object 44"/>
          <p:cNvSpPr txBox="1"/>
          <p:nvPr/>
        </p:nvSpPr>
        <p:spPr>
          <a:xfrm>
            <a:off x="711111" y="9669283"/>
            <a:ext cx="3633333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300" dirty="0" smtClean="0">
                <a:solidFill>
                  <a:srgbClr val="BE8D6E"/>
                </a:solidFill>
                <a:latin typeface="DynaPuff Regular" pitchFamily="2" charset="0"/>
                <a:ea typeface="DynaPuff Regular" pitchFamily="2" charset="0"/>
                <a:cs typeface="S-Core Dream 3 Light" pitchFamily="34" charset="0"/>
              </a:rPr>
              <a:t>About BOWOW</a:t>
            </a:r>
            <a:endParaRPr lang="en-US" dirty="0">
              <a:solidFill>
                <a:srgbClr val="BE8D6E"/>
              </a:solidFill>
              <a:latin typeface="DynaPuff Regular" pitchFamily="2" charset="0"/>
              <a:ea typeface="DynaPuff Regula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9017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332</TotalTime>
  <Words>2242</Words>
  <Application>Microsoft Office PowerPoint</Application>
  <PresentationFormat>사용자 지정</PresentationFormat>
  <Paragraphs>661</Paragraphs>
  <Slides>40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16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40</vt:i4>
      </vt:variant>
    </vt:vector>
  </HeadingPairs>
  <TitlesOfParts>
    <vt:vector size="57" baseType="lpstr">
      <vt:lpstr>?? ??</vt:lpstr>
      <vt:lpstr>Arial Unicode MS</vt:lpstr>
      <vt:lpstr>DynaPuff Regular</vt:lpstr>
      <vt:lpstr>MS P????</vt:lpstr>
      <vt:lpstr>ONE 모바일고딕 OTF Light</vt:lpstr>
      <vt:lpstr>ONE 모바일고딕 OTF Regular</vt:lpstr>
      <vt:lpstr>ONE 모바일고딕 Title</vt:lpstr>
      <vt:lpstr>S-Core Dream 3 Light</vt:lpstr>
      <vt:lpstr>S-Core Dream 6 Bold</vt:lpstr>
      <vt:lpstr>다음_SemiBold</vt:lpstr>
      <vt:lpstr>맑은 고딕</vt:lpstr>
      <vt:lpstr>한컴 윤고딕 230</vt:lpstr>
      <vt:lpstr>Arial</vt:lpstr>
      <vt:lpstr>Calibri</vt:lpstr>
      <vt:lpstr>Segoe UI Black</vt:lpstr>
      <vt:lpstr>Wingdings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Chee Yun Shin</cp:lastModifiedBy>
  <cp:revision>53</cp:revision>
  <dcterms:created xsi:type="dcterms:W3CDTF">2023-04-28T09:42:31Z</dcterms:created>
  <dcterms:modified xsi:type="dcterms:W3CDTF">2023-05-08T15:52:32Z</dcterms:modified>
</cp:coreProperties>
</file>